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 id="264" r:id="rId7"/>
    <p:sldId id="265" r:id="rId8"/>
    <p:sldId id="266" r:id="rId9"/>
    <p:sldId id="267" r:id="rId10"/>
    <p:sldId id="268" r:id="rId11"/>
    <p:sldId id="263"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12"/>
    <p:restoredTop sz="94674"/>
  </p:normalViewPr>
  <p:slideViewPr>
    <p:cSldViewPr snapToGrid="0" snapToObjects="1">
      <p:cViewPr varScale="1">
        <p:scale>
          <a:sx n="59" d="100"/>
          <a:sy n="59" d="100"/>
        </p:scale>
        <p:origin x="40"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2001" y="3851192"/>
            <a:ext cx="12192001" cy="3351697"/>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userDrawn="1"/>
        </p:nvSpPr>
        <p:spPr>
          <a:xfrm>
            <a:off x="-12001" y="-247135"/>
            <a:ext cx="12192001" cy="4531752"/>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Placeholder 5"/>
          <p:cNvSpPr>
            <a:spLocks noGrp="1"/>
          </p:cNvSpPr>
          <p:nvPr>
            <p:ph type="body" sz="quarter" idx="10"/>
          </p:nvPr>
        </p:nvSpPr>
        <p:spPr>
          <a:xfrm>
            <a:off x="708025" y="265113"/>
            <a:ext cx="10628313" cy="2271712"/>
          </a:xfrm>
        </p:spPr>
        <p:txBody>
          <a:bodyPr anchor="ctr" anchorCtr="0">
            <a:normAutofit/>
          </a:bodyPr>
          <a:lstStyle>
            <a:lvl1pPr marL="0" indent="0" algn="ctr">
              <a:buFontTx/>
              <a:buNone/>
              <a:defRPr sz="4800" baseline="0">
                <a:solidFill>
                  <a:schemeClr val="bg1"/>
                </a:solidFill>
                <a:latin typeface="Arial Bold" charset="0"/>
              </a:defRPr>
            </a:lvl1pPr>
          </a:lstStyle>
          <a:p>
            <a:pPr lvl="0"/>
            <a:endParaRPr lang="en-US" dirty="0"/>
          </a:p>
        </p:txBody>
      </p:sp>
      <p:sp>
        <p:nvSpPr>
          <p:cNvPr id="8" name="Text Placeholder 5"/>
          <p:cNvSpPr>
            <a:spLocks noGrp="1"/>
          </p:cNvSpPr>
          <p:nvPr>
            <p:ph type="body" sz="quarter" idx="11"/>
          </p:nvPr>
        </p:nvSpPr>
        <p:spPr>
          <a:xfrm>
            <a:off x="763843" y="5598984"/>
            <a:ext cx="10628313" cy="1063911"/>
          </a:xfrm>
        </p:spPr>
        <p:txBody>
          <a:bodyPr anchor="ctr" anchorCtr="0">
            <a:normAutofit/>
          </a:bodyPr>
          <a:lstStyle>
            <a:lvl1pPr marL="0" indent="0" algn="ctr">
              <a:buFontTx/>
              <a:buNone/>
              <a:defRPr sz="2400" baseline="0">
                <a:solidFill>
                  <a:schemeClr val="bg1"/>
                </a:solidFill>
              </a:defRPr>
            </a:lvl1pPr>
          </a:lstStyle>
          <a:p>
            <a:pPr lvl="0"/>
            <a:endParaRPr lang="en-US"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bwMode="auto">
          <a:xfrm>
            <a:off x="-2989309" y="3888633"/>
            <a:ext cx="18182618" cy="908232"/>
          </a:xfrm>
          <a:prstGeom prst="rect">
            <a:avLst/>
          </a:prstGeom>
          <a:noFill/>
          <a:ln>
            <a:noFill/>
          </a:ln>
          <a:extLst>
            <a:ext uri="{53640926-AAD7-44d8-BBD7-CCE9431645EC}">
              <a14:shadowObscure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xt>
          </a:extLst>
        </p:spPr>
      </p:pic>
    </p:spTree>
    <p:extLst>
      <p:ext uri="{BB962C8B-B14F-4D97-AF65-F5344CB8AC3E}">
        <p14:creationId xmlns:p14="http://schemas.microsoft.com/office/powerpoint/2010/main" val="117154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4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457201"/>
            <a:ext cx="6172200" cy="5189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9324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5484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478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7550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12001" y="-404948"/>
            <a:ext cx="12192001" cy="7607838"/>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Placeholder 5"/>
          <p:cNvSpPr>
            <a:spLocks noGrp="1"/>
          </p:cNvSpPr>
          <p:nvPr>
            <p:ph type="body" sz="quarter" idx="10"/>
          </p:nvPr>
        </p:nvSpPr>
        <p:spPr>
          <a:xfrm>
            <a:off x="708025" y="265113"/>
            <a:ext cx="10628313" cy="2271712"/>
          </a:xfrm>
        </p:spPr>
        <p:txBody>
          <a:bodyPr anchor="ctr" anchorCtr="0">
            <a:normAutofit/>
          </a:bodyPr>
          <a:lstStyle>
            <a:lvl1pPr marL="0" indent="0" algn="ctr">
              <a:buFontTx/>
              <a:buNone/>
              <a:defRPr sz="4800" baseline="0">
                <a:solidFill>
                  <a:schemeClr val="bg1"/>
                </a:solidFill>
                <a:latin typeface="Arial Bold" charset="0"/>
              </a:defRPr>
            </a:lvl1pPr>
          </a:lstStyle>
          <a:p>
            <a:pPr lvl="0"/>
            <a:endParaRPr lang="en-US" dirty="0"/>
          </a:p>
        </p:txBody>
      </p:sp>
      <p:sp>
        <p:nvSpPr>
          <p:cNvPr id="10" name="Text Placeholder 5"/>
          <p:cNvSpPr>
            <a:spLocks noGrp="1"/>
          </p:cNvSpPr>
          <p:nvPr>
            <p:ph type="body" sz="quarter" idx="11"/>
          </p:nvPr>
        </p:nvSpPr>
        <p:spPr>
          <a:xfrm>
            <a:off x="763843" y="5598984"/>
            <a:ext cx="10628313" cy="1063911"/>
          </a:xfrm>
        </p:spPr>
        <p:txBody>
          <a:bodyPr anchor="ctr" anchorCtr="0">
            <a:normAutofit/>
          </a:bodyPr>
          <a:lstStyle>
            <a:lvl1pPr marL="0" indent="0" algn="ctr">
              <a:buFontTx/>
              <a:buNone/>
              <a:defRPr sz="2400" baseline="0">
                <a:solidFill>
                  <a:schemeClr val="bg1"/>
                </a:solidFill>
              </a:defRPr>
            </a:lvl1pPr>
          </a:lstStyle>
          <a:p>
            <a:pPr lvl="0"/>
            <a:endParaRPr lang="en-US" dirty="0"/>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bwMode="auto">
          <a:xfrm>
            <a:off x="-2989309" y="3961625"/>
            <a:ext cx="18182618" cy="908232"/>
          </a:xfrm>
          <a:prstGeom prst="rect">
            <a:avLst/>
          </a:prstGeom>
          <a:noFill/>
          <a:ln>
            <a:noFill/>
          </a:ln>
          <a:extLst>
            <a:ext uri="{53640926-AAD7-44d8-BBD7-CCE9431645EC}">
              <a14:shadowObscure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xt>
          </a:extLst>
        </p:spPr>
      </p:pic>
    </p:spTree>
    <p:extLst>
      <p:ext uri="{BB962C8B-B14F-4D97-AF65-F5344CB8AC3E}">
        <p14:creationId xmlns:p14="http://schemas.microsoft.com/office/powerpoint/2010/main" val="14872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87861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3598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68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61703"/>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334142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787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3636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3636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7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0060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0060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237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49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1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5818947"/>
            <a:ext cx="12192001" cy="448945"/>
          </a:xfrm>
          <a:prstGeom prst="rect">
            <a:avLst/>
          </a:prstGeom>
          <a:solidFill>
            <a:srgbClr val="FEBE1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userDrawn="1"/>
        </p:nvPicPr>
        <p:blipFill>
          <a:blip r:embed="rId14">
            <a:extLst>
              <a:ext uri="{28A0092B-C50C-407E-A947-70E740481C1C}">
                <a14:useLocalDpi xmlns:a14="http://schemas.microsoft.com/office/drawing/2010/main" val="0"/>
              </a:ext>
            </a:extLst>
          </a:blip>
          <a:stretch>
            <a:fillRect/>
          </a:stretch>
        </p:blipFill>
        <p:spPr bwMode="auto">
          <a:xfrm>
            <a:off x="-2989309" y="5949768"/>
            <a:ext cx="18182618" cy="908232"/>
          </a:xfrm>
          <a:prstGeom prst="rect">
            <a:avLst/>
          </a:prstGeom>
          <a:noFill/>
          <a:ln>
            <a:noFill/>
          </a:ln>
          <a:extLst>
            <a:ext uri="{53640926-AAD7-44d8-BBD7-CCE9431645EC}">
              <a14:shadowObscure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xt>
          </a:extLst>
        </p:spPr>
      </p:pic>
    </p:spTree>
    <p:extLst>
      <p:ext uri="{BB962C8B-B14F-4D97-AF65-F5344CB8AC3E}">
        <p14:creationId xmlns:p14="http://schemas.microsoft.com/office/powerpoint/2010/main" val="65156766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49" r:id="rId3"/>
    <p:sldLayoutId id="2147483650"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60426" y="722313"/>
            <a:ext cx="10628313" cy="2271712"/>
          </a:xfrm>
        </p:spPr>
        <p:txBody>
          <a:bodyPr/>
          <a:lstStyle/>
          <a:p>
            <a:r>
              <a:rPr lang="en-AU" altLang="en-US" b="1" dirty="0"/>
              <a:t>Year 10 </a:t>
            </a:r>
            <a:r>
              <a:rPr lang="en-AU" altLang="en-US" b="1" dirty="0" smtClean="0"/>
              <a:t>2018</a:t>
            </a:r>
          </a:p>
          <a:p>
            <a:r>
              <a:rPr lang="en-AU" altLang="en-US" b="1" dirty="0"/>
              <a:t>Information </a:t>
            </a:r>
            <a:r>
              <a:rPr lang="en-AU" altLang="en-US" b="1" dirty="0" smtClean="0"/>
              <a:t>Session</a:t>
            </a:r>
            <a:endParaRPr lang="en-AU" altLang="en-US" b="1" dirty="0"/>
          </a:p>
        </p:txBody>
      </p:sp>
      <p:sp>
        <p:nvSpPr>
          <p:cNvPr id="3" name="Text Placeholder 2"/>
          <p:cNvSpPr>
            <a:spLocks noGrp="1"/>
          </p:cNvSpPr>
          <p:nvPr>
            <p:ph type="body" sz="quarter" idx="11"/>
          </p:nvPr>
        </p:nvSpPr>
        <p:spPr/>
        <p:txBody>
          <a:bodyPr/>
          <a:lstStyle/>
          <a:p>
            <a:r>
              <a:rPr lang="en-AU" altLang="en-US" b="1" dirty="0"/>
              <a:t>Wednesday 19</a:t>
            </a:r>
            <a:r>
              <a:rPr lang="en-AU" altLang="en-US" b="1" baseline="30000" dirty="0"/>
              <a:t>th</a:t>
            </a:r>
            <a:r>
              <a:rPr lang="en-AU" altLang="en-US" b="1" dirty="0"/>
              <a:t> July  2017</a:t>
            </a:r>
          </a:p>
          <a:p>
            <a:r>
              <a:rPr lang="en-US" altLang="en-US" b="1" dirty="0"/>
              <a:t>Linda McDonald –Deputy Principal Learning and </a:t>
            </a:r>
            <a:r>
              <a:rPr lang="en-US" altLang="en-US" b="1" dirty="0" smtClean="0"/>
              <a:t>Teaching</a:t>
            </a:r>
            <a:endParaRPr lang="en-US" altLang="en-US" b="1" dirty="0"/>
          </a:p>
        </p:txBody>
      </p:sp>
    </p:spTree>
    <p:extLst>
      <p:ext uri="{BB962C8B-B14F-4D97-AF65-F5344CB8AC3E}">
        <p14:creationId xmlns:p14="http://schemas.microsoft.com/office/powerpoint/2010/main" val="51600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Mathematics</a:t>
            </a:r>
            <a:endParaRPr lang="en-AU" sz="3600" dirty="0">
              <a:solidFill>
                <a:srgbClr val="005596"/>
              </a:solidFill>
            </a:endParaRPr>
          </a:p>
        </p:txBody>
      </p:sp>
      <p:sp>
        <p:nvSpPr>
          <p:cNvPr id="4" name="TextBox 3"/>
          <p:cNvSpPr txBox="1"/>
          <p:nvPr/>
        </p:nvSpPr>
        <p:spPr>
          <a:xfrm>
            <a:off x="1045028" y="1502229"/>
            <a:ext cx="7979228" cy="3046988"/>
          </a:xfrm>
          <a:prstGeom prst="rect">
            <a:avLst/>
          </a:prstGeom>
          <a:noFill/>
        </p:spPr>
        <p:txBody>
          <a:bodyPr wrap="square" rtlCol="0">
            <a:spAutoFit/>
          </a:bodyPr>
          <a:lstStyle/>
          <a:p>
            <a:pPr marL="457200" indent="-457200">
              <a:buFont typeface="Arial" panose="020B0604020202020204" pitchFamily="34" charset="0"/>
              <a:buChar char="•"/>
            </a:pPr>
            <a:r>
              <a:rPr lang="en-AU" altLang="en-US" sz="3200" dirty="0"/>
              <a:t>Mathematics A</a:t>
            </a:r>
          </a:p>
          <a:p>
            <a:pPr marL="457200" indent="-457200">
              <a:buFont typeface="Arial" panose="020B0604020202020204" pitchFamily="34" charset="0"/>
              <a:buChar char="•"/>
            </a:pPr>
            <a:r>
              <a:rPr lang="en-AU" altLang="en-US" sz="3200" dirty="0"/>
              <a:t>Mathematics B</a:t>
            </a:r>
          </a:p>
          <a:p>
            <a:pPr marL="457200" indent="-457200">
              <a:buFont typeface="Arial" panose="020B0604020202020204" pitchFamily="34" charset="0"/>
              <a:buChar char="•"/>
            </a:pPr>
            <a:r>
              <a:rPr lang="en-AU" altLang="en-US" sz="3200" dirty="0"/>
              <a:t>VCE General Mathematics Unit 1&amp;2 *</a:t>
            </a:r>
          </a:p>
          <a:p>
            <a:endParaRPr lang="en-AU" altLang="en-US" sz="3200" dirty="0"/>
          </a:p>
          <a:p>
            <a:pPr marL="457200" indent="-457200">
              <a:buFont typeface="Arial" panose="020B0604020202020204" pitchFamily="34" charset="0"/>
              <a:buChar char="•"/>
            </a:pPr>
            <a:r>
              <a:rPr lang="en-AU" altLang="en-US" sz="3200" dirty="0"/>
              <a:t>* Students will need to apply to take </a:t>
            </a:r>
            <a:r>
              <a:rPr lang="en-AU" altLang="en-US" sz="3200" dirty="0" smtClean="0"/>
              <a:t>this subject</a:t>
            </a:r>
            <a:r>
              <a:rPr lang="en-AU" altLang="en-US" sz="3200" dirty="0"/>
              <a:t>.</a:t>
            </a:r>
          </a:p>
        </p:txBody>
      </p:sp>
    </p:spTree>
    <p:extLst>
      <p:ext uri="{BB962C8B-B14F-4D97-AF65-F5344CB8AC3E}">
        <p14:creationId xmlns:p14="http://schemas.microsoft.com/office/powerpoint/2010/main" val="224004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Mathematics Flowchart</a:t>
            </a:r>
            <a:endParaRPr lang="en-AU" sz="3600" dirty="0">
              <a:solidFill>
                <a:srgbClr val="005596"/>
              </a:solidFill>
            </a:endParaRPr>
          </a:p>
        </p:txBody>
      </p:sp>
      <p:pic>
        <p:nvPicPr>
          <p:cNvPr id="3" name="Content Placeholder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81200" y="1160690"/>
            <a:ext cx="8229600" cy="4316413"/>
          </a:xfrm>
          <a:prstGeom prst="rect">
            <a:avLst/>
          </a:prstGeom>
        </p:spPr>
      </p:pic>
    </p:spTree>
    <p:extLst>
      <p:ext uri="{BB962C8B-B14F-4D97-AF65-F5344CB8AC3E}">
        <p14:creationId xmlns:p14="http://schemas.microsoft.com/office/powerpoint/2010/main" val="341897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Mathematics</a:t>
            </a:r>
            <a:endParaRPr lang="en-AU" sz="3600" dirty="0">
              <a:solidFill>
                <a:srgbClr val="005596"/>
              </a:solidFill>
            </a:endParaRPr>
          </a:p>
        </p:txBody>
      </p:sp>
      <p:sp>
        <p:nvSpPr>
          <p:cNvPr id="3" name="TextBox 2"/>
          <p:cNvSpPr txBox="1"/>
          <p:nvPr/>
        </p:nvSpPr>
        <p:spPr>
          <a:xfrm>
            <a:off x="609600" y="1295401"/>
            <a:ext cx="8643257" cy="443307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AU" altLang="en-US" sz="3200" dirty="0"/>
              <a:t>Each girls is required to talk to her current Mathematics teacher and obtain their recommendation and signature.</a:t>
            </a:r>
          </a:p>
          <a:p>
            <a:pPr marL="457200" indent="-457200">
              <a:lnSpc>
                <a:spcPct val="150000"/>
              </a:lnSpc>
              <a:buFont typeface="Arial" panose="020B0604020202020204" pitchFamily="34" charset="0"/>
              <a:buChar char="•"/>
            </a:pPr>
            <a:r>
              <a:rPr lang="en-AU" altLang="en-US" sz="3200" dirty="0"/>
              <a:t>Also, talk to Mrs Wheaton, if necessary</a:t>
            </a:r>
          </a:p>
          <a:p>
            <a:pPr marL="457200" indent="-457200">
              <a:lnSpc>
                <a:spcPct val="150000"/>
              </a:lnSpc>
              <a:buFont typeface="Arial" panose="020B0604020202020204" pitchFamily="34" charset="0"/>
              <a:buChar char="•"/>
            </a:pPr>
            <a:r>
              <a:rPr lang="en-AU" altLang="en-US" sz="3200" dirty="0"/>
              <a:t>Letter of recommendation in Term 3</a:t>
            </a:r>
            <a:endParaRPr lang="en-US" altLang="en-US" sz="3200" dirty="0"/>
          </a:p>
          <a:p>
            <a:pPr>
              <a:lnSpc>
                <a:spcPct val="150000"/>
              </a:lnSpc>
            </a:pPr>
            <a:endParaRPr lang="en-AU" sz="32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6796" y="3599022"/>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20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Science</a:t>
            </a:r>
            <a:endParaRPr lang="en-AU" sz="3600" dirty="0">
              <a:solidFill>
                <a:srgbClr val="005596"/>
              </a:solidFill>
            </a:endParaRPr>
          </a:p>
        </p:txBody>
      </p:sp>
      <p:sp>
        <p:nvSpPr>
          <p:cNvPr id="3" name="TextBox 2"/>
          <p:cNvSpPr txBox="1"/>
          <p:nvPr/>
        </p:nvSpPr>
        <p:spPr>
          <a:xfrm>
            <a:off x="1045029" y="1027330"/>
            <a:ext cx="9144000" cy="6124754"/>
          </a:xfrm>
          <a:prstGeom prst="rect">
            <a:avLst/>
          </a:prstGeom>
          <a:noFill/>
        </p:spPr>
        <p:txBody>
          <a:bodyPr wrap="square" rtlCol="0">
            <a:spAutoFit/>
          </a:bodyPr>
          <a:lstStyle/>
          <a:p>
            <a:pPr marL="457200" indent="-457200">
              <a:buFont typeface="Arial" panose="020B0604020202020204" pitchFamily="34" charset="0"/>
              <a:buChar char="•"/>
            </a:pPr>
            <a:r>
              <a:rPr lang="en-AU" altLang="en-US" sz="3200" dirty="0"/>
              <a:t>Each girl can choose the type of Science they would like to study from the following:</a:t>
            </a:r>
          </a:p>
          <a:p>
            <a:pPr marL="457200" indent="-457200">
              <a:buFont typeface="Arial" panose="020B0604020202020204" pitchFamily="34" charset="0"/>
              <a:buChar char="•"/>
            </a:pPr>
            <a:r>
              <a:rPr lang="en-AU" altLang="en-US" sz="2800" dirty="0"/>
              <a:t>General Science</a:t>
            </a:r>
          </a:p>
          <a:p>
            <a:pPr marL="457200" indent="-457200">
              <a:buFont typeface="Arial" panose="020B0604020202020204" pitchFamily="34" charset="0"/>
              <a:buChar char="•"/>
            </a:pPr>
            <a:r>
              <a:rPr lang="en-AU" altLang="en-US" sz="2800" dirty="0"/>
              <a:t>Applied Science</a:t>
            </a:r>
          </a:p>
          <a:p>
            <a:pPr marL="457200" indent="-457200">
              <a:buFont typeface="Arial" panose="020B0604020202020204" pitchFamily="34" charset="0"/>
              <a:buChar char="•"/>
            </a:pPr>
            <a:r>
              <a:rPr lang="en-AU" altLang="en-US" sz="2800" dirty="0"/>
              <a:t>Pre-VCE Chemistry</a:t>
            </a:r>
          </a:p>
          <a:p>
            <a:pPr marL="457200" indent="-457200">
              <a:buFont typeface="Arial" panose="020B0604020202020204" pitchFamily="34" charset="0"/>
              <a:buChar char="•"/>
            </a:pPr>
            <a:r>
              <a:rPr lang="en-AU" altLang="en-US" sz="2800" dirty="0"/>
              <a:t>Pre-VCE Biology</a:t>
            </a:r>
          </a:p>
          <a:p>
            <a:pPr marL="457200" indent="-457200">
              <a:buFont typeface="Arial" panose="020B0604020202020204" pitchFamily="34" charset="0"/>
              <a:buChar char="•"/>
            </a:pPr>
            <a:r>
              <a:rPr lang="en-AU" altLang="en-US" sz="2800" dirty="0"/>
              <a:t>Pre-VCE Physics</a:t>
            </a:r>
          </a:p>
          <a:p>
            <a:pPr marL="457200" indent="-457200">
              <a:buFont typeface="Arial" panose="020B0604020202020204" pitchFamily="34" charset="0"/>
              <a:buChar char="•"/>
            </a:pPr>
            <a:r>
              <a:rPr lang="en-AU" altLang="en-US" sz="2800" dirty="0"/>
              <a:t>Pre-VCE Agricultural Science</a:t>
            </a:r>
          </a:p>
          <a:p>
            <a:r>
              <a:rPr lang="en-AU" altLang="en-US" sz="3200" dirty="0"/>
              <a:t>(note Sports Science</a:t>
            </a:r>
          </a:p>
          <a:p>
            <a:r>
              <a:rPr lang="en-AU" altLang="en-US" sz="3200" dirty="0"/>
              <a:t> does not count as a Science)</a:t>
            </a:r>
          </a:p>
          <a:p>
            <a:endParaRPr lang="en-AU" altLang="en-US" sz="3200" dirty="0"/>
          </a:p>
          <a:p>
            <a:endParaRPr lang="en-AU" altLang="en-US" sz="3200" dirty="0"/>
          </a:p>
          <a:p>
            <a:endParaRPr lang="en-AU" sz="32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7052" y="2686357"/>
            <a:ext cx="3954462"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13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Science</a:t>
            </a:r>
            <a:endParaRPr lang="en-AU" sz="3600" dirty="0">
              <a:solidFill>
                <a:srgbClr val="005596"/>
              </a:solidFill>
            </a:endParaRPr>
          </a:p>
        </p:txBody>
      </p:sp>
      <p:sp>
        <p:nvSpPr>
          <p:cNvPr id="3" name="TextBox 2"/>
          <p:cNvSpPr txBox="1"/>
          <p:nvPr/>
        </p:nvSpPr>
        <p:spPr>
          <a:xfrm>
            <a:off x="1023257" y="1027330"/>
            <a:ext cx="9514113" cy="674030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AU" altLang="en-US" sz="3200" dirty="0" smtClean="0"/>
              <a:t>Minimum </a:t>
            </a:r>
            <a:r>
              <a:rPr lang="en-AU" altLang="en-US" sz="3200" dirty="0"/>
              <a:t>of one semester of Science. </a:t>
            </a:r>
          </a:p>
          <a:p>
            <a:pPr marL="457200" indent="-457200">
              <a:lnSpc>
                <a:spcPct val="150000"/>
              </a:lnSpc>
              <a:buFont typeface="Arial" panose="020B0604020202020204" pitchFamily="34" charset="0"/>
              <a:buChar char="•"/>
            </a:pPr>
            <a:r>
              <a:rPr lang="en-AU" altLang="en-US" sz="3200" dirty="0" smtClean="0"/>
              <a:t>Can </a:t>
            </a:r>
            <a:r>
              <a:rPr lang="en-AU" altLang="en-US" sz="3200" dirty="0"/>
              <a:t>choose more than one, recommended that you try a couple of Sciences if you wish to continue with Sciences in VCE</a:t>
            </a:r>
          </a:p>
          <a:p>
            <a:pPr marL="457200" indent="-457200">
              <a:lnSpc>
                <a:spcPct val="150000"/>
              </a:lnSpc>
              <a:buFont typeface="Arial" panose="020B0604020202020204" pitchFamily="34" charset="0"/>
              <a:buChar char="•"/>
            </a:pPr>
            <a:r>
              <a:rPr lang="en-AU" altLang="en-US" sz="3200" dirty="0"/>
              <a:t>Talk to your current Science teacher and please obtain their recommendation and signature.</a:t>
            </a:r>
          </a:p>
          <a:p>
            <a:pPr>
              <a:lnSpc>
                <a:spcPct val="150000"/>
              </a:lnSpc>
            </a:pPr>
            <a:endParaRPr lang="en-AU" altLang="en-US" sz="3200" dirty="0"/>
          </a:p>
          <a:p>
            <a:pPr>
              <a:lnSpc>
                <a:spcPct val="150000"/>
              </a:lnSpc>
            </a:pPr>
            <a:endParaRPr lang="en-AU" altLang="en-US" sz="3200" dirty="0"/>
          </a:p>
          <a:p>
            <a:pPr>
              <a:lnSpc>
                <a:spcPct val="150000"/>
              </a:lnSpc>
            </a:pPr>
            <a:endParaRPr lang="en-AU" sz="3200" dirty="0"/>
          </a:p>
        </p:txBody>
      </p:sp>
    </p:spTree>
    <p:extLst>
      <p:ext uri="{BB962C8B-B14F-4D97-AF65-F5344CB8AC3E}">
        <p14:creationId xmlns:p14="http://schemas.microsoft.com/office/powerpoint/2010/main" val="92769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9543" y="353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Year 10 Science</a:t>
            </a:r>
            <a:endParaRPr lang="en-AU" sz="3600" dirty="0">
              <a:solidFill>
                <a:srgbClr val="005596"/>
              </a:solidFill>
            </a:endParaRP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9885" y="16685"/>
            <a:ext cx="6577012" cy="1184275"/>
          </a:xfrm>
          <a:prstGeom prst="rect">
            <a:avLst/>
          </a:prstGeom>
        </p:spPr>
      </p:pic>
      <p:pic>
        <p:nvPicPr>
          <p:cNvPr id="4"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85" y="1079501"/>
            <a:ext cx="68595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497" y="3232150"/>
            <a:ext cx="66579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6518" y="4294967"/>
            <a:ext cx="65516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5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LOTE: French or Japanese</a:t>
            </a:r>
            <a:endParaRPr lang="en-AU" sz="3600" dirty="0">
              <a:solidFill>
                <a:srgbClr val="005596"/>
              </a:solidFill>
            </a:endParaRPr>
          </a:p>
        </p:txBody>
      </p:sp>
      <p:sp>
        <p:nvSpPr>
          <p:cNvPr id="3" name="TextBox 2"/>
          <p:cNvSpPr txBox="1"/>
          <p:nvPr/>
        </p:nvSpPr>
        <p:spPr>
          <a:xfrm>
            <a:off x="772885" y="998746"/>
            <a:ext cx="9514113" cy="5171737"/>
          </a:xfrm>
          <a:prstGeom prst="rect">
            <a:avLst/>
          </a:prstGeom>
          <a:noFill/>
        </p:spPr>
        <p:txBody>
          <a:bodyPr wrap="square" rtlCol="0">
            <a:spAutoFit/>
          </a:bodyPr>
          <a:lstStyle/>
          <a:p>
            <a:pPr marL="457200" indent="-457200">
              <a:lnSpc>
                <a:spcPct val="150000"/>
              </a:lnSpc>
              <a:buFont typeface="Arial" panose="020B0604020202020204" pitchFamily="34" charset="0"/>
              <a:buChar char="•"/>
              <a:defRPr/>
            </a:pPr>
            <a:r>
              <a:rPr lang="en-AU" altLang="en-US" sz="3200" dirty="0"/>
              <a:t>Certificate II in Applied Language from VSL</a:t>
            </a:r>
          </a:p>
          <a:p>
            <a:pPr marL="457200" indent="-457200">
              <a:lnSpc>
                <a:spcPct val="150000"/>
              </a:lnSpc>
              <a:buFont typeface="Arial" panose="020B0604020202020204" pitchFamily="34" charset="0"/>
              <a:buChar char="•"/>
              <a:defRPr/>
            </a:pPr>
            <a:r>
              <a:rPr lang="en-AU" altLang="en-US" sz="3200" dirty="0"/>
              <a:t>You must complete the LOTE for the whole year.</a:t>
            </a:r>
          </a:p>
          <a:p>
            <a:pPr marL="457200" indent="-457200">
              <a:lnSpc>
                <a:spcPct val="150000"/>
              </a:lnSpc>
              <a:buFont typeface="Arial" panose="020B0604020202020204" pitchFamily="34" charset="0"/>
              <a:buChar char="•"/>
              <a:defRPr/>
            </a:pPr>
            <a:r>
              <a:rPr lang="en-AU" altLang="en-US" sz="3200" dirty="0"/>
              <a:t>LOTE study score in VCE units 3 and 4 (Yr.12)</a:t>
            </a:r>
          </a:p>
          <a:p>
            <a:pPr>
              <a:lnSpc>
                <a:spcPct val="150000"/>
              </a:lnSpc>
              <a:defRPr/>
            </a:pPr>
            <a:r>
              <a:rPr lang="en-AU" altLang="en-US" sz="3200" dirty="0"/>
              <a:t>    is scaled very favourably.</a:t>
            </a:r>
          </a:p>
          <a:p>
            <a:pPr>
              <a:lnSpc>
                <a:spcPct val="150000"/>
              </a:lnSpc>
            </a:pPr>
            <a:endParaRPr lang="en-AU" altLang="en-US" sz="3200" dirty="0"/>
          </a:p>
          <a:p>
            <a:pPr>
              <a:lnSpc>
                <a:spcPct val="150000"/>
              </a:lnSpc>
            </a:pPr>
            <a:endParaRPr lang="en-AU" altLang="en-US" sz="3200" dirty="0"/>
          </a:p>
          <a:p>
            <a:pPr>
              <a:lnSpc>
                <a:spcPct val="150000"/>
              </a:lnSpc>
            </a:pPr>
            <a:endParaRPr lang="en-AU" sz="32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9256" y="3306082"/>
            <a:ext cx="3167742" cy="23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14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1754326"/>
          </a:xfrm>
          <a:prstGeom prst="rect">
            <a:avLst/>
          </a:prstGeom>
          <a:noFill/>
        </p:spPr>
        <p:txBody>
          <a:bodyPr wrap="square" rtlCol="0">
            <a:spAutoFit/>
          </a:bodyPr>
          <a:lstStyle/>
          <a:p>
            <a:pPr algn="ctr"/>
            <a:r>
              <a:rPr lang="en-US" sz="3600" dirty="0">
                <a:solidFill>
                  <a:srgbClr val="005596"/>
                </a:solidFill>
              </a:rPr>
              <a:t>Certificate II in Applied Languages </a:t>
            </a:r>
            <a:br>
              <a:rPr lang="en-US" sz="3600" dirty="0">
                <a:solidFill>
                  <a:srgbClr val="005596"/>
                </a:solidFill>
              </a:rPr>
            </a:br>
            <a:r>
              <a:rPr lang="en-US" sz="3600" dirty="0">
                <a:solidFill>
                  <a:srgbClr val="005596"/>
                </a:solidFill>
              </a:rPr>
              <a:t>(French &amp; Japanese)</a:t>
            </a:r>
            <a:endParaRPr lang="en-AU" sz="3600" dirty="0">
              <a:solidFill>
                <a:srgbClr val="005596"/>
              </a:solidFill>
            </a:endParaRPr>
          </a:p>
        </p:txBody>
      </p:sp>
      <p:sp>
        <p:nvSpPr>
          <p:cNvPr id="4" name="Content Placeholder 2"/>
          <p:cNvSpPr txBox="1">
            <a:spLocks/>
          </p:cNvSpPr>
          <p:nvPr/>
        </p:nvSpPr>
        <p:spPr bwMode="auto">
          <a:xfrm>
            <a:off x="2690019" y="2181225"/>
            <a:ext cx="2741612" cy="153828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pPr>
            <a:r>
              <a:rPr lang="en-AU" altLang="en-US" sz="2100" b="1" dirty="0"/>
              <a:t>Unit Competency  1</a:t>
            </a:r>
            <a:br>
              <a:rPr lang="en-AU" altLang="en-US" sz="2100" b="1" dirty="0"/>
            </a:br>
            <a:r>
              <a:rPr lang="en-AU" altLang="en-US" sz="2100" b="1" dirty="0"/>
              <a:t/>
            </a:r>
            <a:br>
              <a:rPr lang="en-AU" altLang="en-US" sz="2100" b="1" dirty="0"/>
            </a:br>
            <a:r>
              <a:rPr lang="en-AU" altLang="en-US" sz="2100" dirty="0"/>
              <a:t>Conduct basic oral communication for social purposes</a:t>
            </a:r>
          </a:p>
        </p:txBody>
      </p:sp>
      <p:sp>
        <p:nvSpPr>
          <p:cNvPr id="5" name="Content Placeholder 2"/>
          <p:cNvSpPr txBox="1">
            <a:spLocks/>
          </p:cNvSpPr>
          <p:nvPr/>
        </p:nvSpPr>
        <p:spPr>
          <a:xfrm>
            <a:off x="6453414" y="2181225"/>
            <a:ext cx="2727325" cy="1538288"/>
          </a:xfrm>
          <a:prstGeom prst="rect">
            <a:avLst/>
          </a:prstGeom>
          <a:solidFill>
            <a:schemeClr val="bg2">
              <a:lumMod val="50000"/>
            </a:schemeClr>
          </a:solidFill>
        </p:spPr>
        <p:txBody>
          <a:bodyPr lIns="68580" tIns="34290" rIns="68580" bIns="34290">
            <a:norm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defRPr/>
            </a:pPr>
            <a:r>
              <a:rPr lang="en-AU" altLang="en-US" sz="2100" b="1" dirty="0" smtClean="0"/>
              <a:t>Unit Competency  2</a:t>
            </a:r>
            <a:br>
              <a:rPr lang="en-AU" altLang="en-US" sz="2100" b="1" dirty="0" smtClean="0"/>
            </a:br>
            <a:r>
              <a:rPr lang="en-AU" altLang="en-US" sz="2100" b="1" dirty="0" smtClean="0"/>
              <a:t/>
            </a:r>
            <a:br>
              <a:rPr lang="en-AU" altLang="en-US" sz="2100" b="1" dirty="0" smtClean="0"/>
            </a:br>
            <a:r>
              <a:rPr lang="en-AU" altLang="en-US" sz="2100" dirty="0" smtClean="0"/>
              <a:t>Conduct basic workplace oral communication</a:t>
            </a:r>
          </a:p>
        </p:txBody>
      </p:sp>
      <p:sp>
        <p:nvSpPr>
          <p:cNvPr id="6" name="Content Placeholder 2"/>
          <p:cNvSpPr txBox="1">
            <a:spLocks/>
          </p:cNvSpPr>
          <p:nvPr/>
        </p:nvSpPr>
        <p:spPr>
          <a:xfrm>
            <a:off x="2690019" y="4016375"/>
            <a:ext cx="2741612" cy="1538288"/>
          </a:xfrm>
          <a:prstGeom prst="rect">
            <a:avLst/>
          </a:prstGeom>
          <a:solidFill>
            <a:srgbClr val="92D050"/>
          </a:solidFill>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Tx/>
              <a:buNone/>
              <a:defRPr/>
            </a:pPr>
            <a:r>
              <a:rPr lang="en-AU" b="1" dirty="0" smtClean="0"/>
              <a:t>Unit Competency  3</a:t>
            </a:r>
            <a:br>
              <a:rPr lang="en-AU" b="1" dirty="0" smtClean="0"/>
            </a:br>
            <a:r>
              <a:rPr lang="en-AU" b="1" dirty="0" smtClean="0"/>
              <a:t/>
            </a:r>
            <a:br>
              <a:rPr lang="en-AU" b="1" dirty="0" smtClean="0"/>
            </a:br>
            <a:r>
              <a:rPr lang="en-AU" dirty="0" smtClean="0"/>
              <a:t>Read and write basic documents for social purposes</a:t>
            </a:r>
            <a:endParaRPr lang="en-AU" dirty="0"/>
          </a:p>
        </p:txBody>
      </p:sp>
      <p:sp>
        <p:nvSpPr>
          <p:cNvPr id="7" name="Content Placeholder 2"/>
          <p:cNvSpPr txBox="1">
            <a:spLocks/>
          </p:cNvSpPr>
          <p:nvPr/>
        </p:nvSpPr>
        <p:spPr>
          <a:xfrm>
            <a:off x="6453413" y="4016375"/>
            <a:ext cx="2727325" cy="1538288"/>
          </a:xfrm>
          <a:prstGeom prst="rect">
            <a:avLst/>
          </a:prstGeom>
          <a:solidFill>
            <a:schemeClr val="accent1">
              <a:lumMod val="20000"/>
              <a:lumOff val="80000"/>
            </a:schemeClr>
          </a:solidFill>
        </p:spPr>
        <p:txBody>
          <a:bodyPr lIns="68580" tIns="34290" rIns="68580" bIns="34290">
            <a:norm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defRPr/>
            </a:pPr>
            <a:r>
              <a:rPr lang="en-AU" altLang="en-US" sz="2100" b="1" dirty="0" smtClean="0"/>
              <a:t>Unit Competency  4</a:t>
            </a:r>
            <a:br>
              <a:rPr lang="en-AU" altLang="en-US" sz="2100" b="1" dirty="0" smtClean="0"/>
            </a:br>
            <a:r>
              <a:rPr lang="en-AU" altLang="en-US" sz="2100" b="1" dirty="0" smtClean="0"/>
              <a:t/>
            </a:r>
            <a:br>
              <a:rPr lang="en-AU" altLang="en-US" sz="2100" b="1" dirty="0" smtClean="0"/>
            </a:br>
            <a:r>
              <a:rPr lang="en-AU" altLang="en-US" sz="2100" dirty="0" smtClean="0"/>
              <a:t>Read and write basic workplace texts</a:t>
            </a:r>
          </a:p>
        </p:txBody>
      </p:sp>
    </p:spTree>
    <p:extLst>
      <p:ext uri="{BB962C8B-B14F-4D97-AF65-F5344CB8AC3E}">
        <p14:creationId xmlns:p14="http://schemas.microsoft.com/office/powerpoint/2010/main" val="392047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1200329"/>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Pathway of Senior Languages</a:t>
            </a:r>
            <a:endParaRPr lang="en-AU" sz="3600" dirty="0">
              <a:solidFill>
                <a:srgbClr val="005596"/>
              </a:solidFill>
            </a:endParaRPr>
          </a:p>
        </p:txBody>
      </p:sp>
      <p:sp>
        <p:nvSpPr>
          <p:cNvPr id="3" name="Rounded Rectangle 2"/>
          <p:cNvSpPr/>
          <p:nvPr/>
        </p:nvSpPr>
        <p:spPr>
          <a:xfrm>
            <a:off x="1077743" y="1813832"/>
            <a:ext cx="1870301" cy="30607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Year 9 </a:t>
            </a:r>
            <a:br>
              <a:rPr lang="en-AU" sz="2400" dirty="0">
                <a:solidFill>
                  <a:schemeClr val="tx1"/>
                </a:solidFill>
              </a:rPr>
            </a:br>
            <a:endParaRPr lang="en-AU" sz="2400" dirty="0" smtClean="0">
              <a:solidFill>
                <a:schemeClr val="tx1"/>
              </a:solidFill>
            </a:endParaRPr>
          </a:p>
          <a:p>
            <a:pPr algn="ctr">
              <a:defRPr/>
            </a:pPr>
            <a:r>
              <a:rPr lang="en-AU" sz="2400" dirty="0">
                <a:solidFill>
                  <a:schemeClr val="tx1"/>
                </a:solidFill>
              </a:rPr>
              <a:t/>
            </a:r>
            <a:br>
              <a:rPr lang="en-AU" sz="2400" dirty="0">
                <a:solidFill>
                  <a:schemeClr val="tx1"/>
                </a:solidFill>
              </a:rPr>
            </a:br>
            <a:r>
              <a:rPr lang="en-AU" sz="2400" dirty="0">
                <a:solidFill>
                  <a:schemeClr val="tx1"/>
                </a:solidFill>
              </a:rPr>
              <a:t>French </a:t>
            </a:r>
          </a:p>
          <a:p>
            <a:pPr algn="ctr">
              <a:defRPr/>
            </a:pPr>
            <a:r>
              <a:rPr lang="en-AU" sz="2400" dirty="0" smtClean="0">
                <a:solidFill>
                  <a:schemeClr val="tx1"/>
                </a:solidFill>
              </a:rPr>
              <a:t>Japanese</a:t>
            </a:r>
          </a:p>
          <a:p>
            <a:pPr algn="ctr">
              <a:defRPr/>
            </a:pPr>
            <a:endParaRPr lang="en-AU" sz="2400" dirty="0">
              <a:solidFill>
                <a:schemeClr val="tx1"/>
              </a:solidFill>
            </a:endParaRPr>
          </a:p>
          <a:p>
            <a:pPr algn="ctr">
              <a:defRPr/>
            </a:pPr>
            <a:endParaRPr lang="en-AU" sz="2400" dirty="0">
              <a:solidFill>
                <a:schemeClr val="tx1"/>
              </a:solidFill>
            </a:endParaRPr>
          </a:p>
        </p:txBody>
      </p:sp>
      <p:sp>
        <p:nvSpPr>
          <p:cNvPr id="4" name="Rounded Rectangle 3"/>
          <p:cNvSpPr/>
          <p:nvPr/>
        </p:nvSpPr>
        <p:spPr>
          <a:xfrm>
            <a:off x="3777626" y="1813832"/>
            <a:ext cx="1945028" cy="30607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Year 10 </a:t>
            </a:r>
            <a:br>
              <a:rPr lang="en-AU" sz="2400" dirty="0">
                <a:solidFill>
                  <a:schemeClr val="tx1"/>
                </a:solidFill>
              </a:rPr>
            </a:br>
            <a:r>
              <a:rPr lang="en-AU" sz="2400" dirty="0">
                <a:solidFill>
                  <a:schemeClr val="tx1"/>
                </a:solidFill>
              </a:rPr>
              <a:t/>
            </a:r>
            <a:br>
              <a:rPr lang="en-AU" sz="2400" dirty="0">
                <a:solidFill>
                  <a:schemeClr val="tx1"/>
                </a:solidFill>
              </a:rPr>
            </a:br>
            <a:r>
              <a:rPr lang="en-AU" sz="2400" dirty="0">
                <a:solidFill>
                  <a:schemeClr val="tx1"/>
                </a:solidFill>
              </a:rPr>
              <a:t>Certificate II in Applied Languages</a:t>
            </a:r>
          </a:p>
        </p:txBody>
      </p:sp>
      <p:sp>
        <p:nvSpPr>
          <p:cNvPr id="5" name="Rounded Rectangle 4"/>
          <p:cNvSpPr/>
          <p:nvPr/>
        </p:nvSpPr>
        <p:spPr>
          <a:xfrm>
            <a:off x="6494802" y="1813832"/>
            <a:ext cx="1789226" cy="30607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a:solidFill>
                  <a:schemeClr val="tx1"/>
                </a:solidFill>
              </a:rPr>
              <a:t>Year 11</a:t>
            </a:r>
          </a:p>
          <a:p>
            <a:pPr algn="ctr">
              <a:defRPr/>
            </a:pPr>
            <a:endParaRPr lang="en-AU" sz="2400" dirty="0">
              <a:solidFill>
                <a:schemeClr val="tx1"/>
              </a:solidFill>
            </a:endParaRPr>
          </a:p>
          <a:p>
            <a:pPr algn="ctr">
              <a:defRPr/>
            </a:pPr>
            <a:r>
              <a:rPr lang="en-AU" sz="2400" dirty="0">
                <a:solidFill>
                  <a:schemeClr val="tx1"/>
                </a:solidFill>
              </a:rPr>
              <a:t>Unit 1 &amp; 2 </a:t>
            </a:r>
            <a:br>
              <a:rPr lang="en-AU" sz="2400" dirty="0">
                <a:solidFill>
                  <a:schemeClr val="tx1"/>
                </a:solidFill>
              </a:rPr>
            </a:br>
            <a:r>
              <a:rPr lang="en-AU" sz="2400" dirty="0">
                <a:solidFill>
                  <a:schemeClr val="tx1"/>
                </a:solidFill>
              </a:rPr>
              <a:t/>
            </a:r>
            <a:br>
              <a:rPr lang="en-AU" sz="2400" dirty="0">
                <a:solidFill>
                  <a:schemeClr val="tx1"/>
                </a:solidFill>
              </a:rPr>
            </a:br>
            <a:r>
              <a:rPr lang="en-AU" sz="2400" dirty="0">
                <a:solidFill>
                  <a:schemeClr val="tx1"/>
                </a:solidFill>
              </a:rPr>
              <a:t>French </a:t>
            </a:r>
          </a:p>
          <a:p>
            <a:pPr algn="ctr">
              <a:defRPr/>
            </a:pPr>
            <a:r>
              <a:rPr lang="en-AU" sz="2400" dirty="0" smtClean="0">
                <a:solidFill>
                  <a:schemeClr val="tx1"/>
                </a:solidFill>
              </a:rPr>
              <a:t>Japanese</a:t>
            </a:r>
          </a:p>
          <a:p>
            <a:pPr algn="ctr">
              <a:defRPr/>
            </a:pPr>
            <a:endParaRPr lang="en-AU" sz="2400" dirty="0">
              <a:solidFill>
                <a:schemeClr val="tx1"/>
              </a:solidFill>
            </a:endParaRPr>
          </a:p>
        </p:txBody>
      </p:sp>
      <p:sp>
        <p:nvSpPr>
          <p:cNvPr id="6" name="Content Placeholder 7"/>
          <p:cNvSpPr txBox="1">
            <a:spLocks/>
          </p:cNvSpPr>
          <p:nvPr/>
        </p:nvSpPr>
        <p:spPr>
          <a:xfrm>
            <a:off x="9071882" y="1813832"/>
            <a:ext cx="1830273" cy="306705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Tx/>
              <a:buNone/>
              <a:defRPr/>
            </a:pPr>
            <a:r>
              <a:rPr lang="en-AU" sz="2400" dirty="0" smtClean="0">
                <a:solidFill>
                  <a:schemeClr val="tx1"/>
                </a:solidFill>
              </a:rPr>
              <a:t>Year 12</a:t>
            </a:r>
          </a:p>
          <a:p>
            <a:pPr marL="0" indent="0" algn="ctr">
              <a:buFontTx/>
              <a:buNone/>
              <a:defRPr/>
            </a:pPr>
            <a:endParaRPr lang="en-AU" sz="2400" dirty="0" smtClean="0">
              <a:solidFill>
                <a:schemeClr val="tx1"/>
              </a:solidFill>
            </a:endParaRPr>
          </a:p>
          <a:p>
            <a:pPr marL="0" indent="0" algn="ctr">
              <a:buFontTx/>
              <a:buNone/>
              <a:defRPr/>
            </a:pPr>
            <a:r>
              <a:rPr lang="en-AU" sz="2400" dirty="0" smtClean="0">
                <a:solidFill>
                  <a:schemeClr val="tx1"/>
                </a:solidFill>
              </a:rPr>
              <a:t>Unit 3 &amp; 4 </a:t>
            </a:r>
            <a:br>
              <a:rPr lang="en-AU" sz="2400" dirty="0" smtClean="0">
                <a:solidFill>
                  <a:schemeClr val="tx1"/>
                </a:solidFill>
              </a:rPr>
            </a:br>
            <a:r>
              <a:rPr lang="en-AU" sz="2400" dirty="0" smtClean="0">
                <a:solidFill>
                  <a:schemeClr val="tx1"/>
                </a:solidFill>
              </a:rPr>
              <a:t/>
            </a:r>
            <a:br>
              <a:rPr lang="en-AU" sz="2400" dirty="0" smtClean="0">
                <a:solidFill>
                  <a:schemeClr val="tx1"/>
                </a:solidFill>
              </a:rPr>
            </a:br>
            <a:r>
              <a:rPr lang="en-AU" sz="2400" dirty="0" smtClean="0">
                <a:solidFill>
                  <a:schemeClr val="tx1"/>
                </a:solidFill>
              </a:rPr>
              <a:t>French </a:t>
            </a:r>
          </a:p>
          <a:p>
            <a:pPr marL="0" indent="0" algn="ctr">
              <a:buFontTx/>
              <a:buNone/>
              <a:defRPr/>
            </a:pPr>
            <a:r>
              <a:rPr lang="en-AU" sz="2400" dirty="0" smtClean="0">
                <a:solidFill>
                  <a:schemeClr val="tx1"/>
                </a:solidFill>
              </a:rPr>
              <a:t>Japanese</a:t>
            </a:r>
            <a:endParaRPr lang="en-AU" sz="2400" dirty="0">
              <a:solidFill>
                <a:schemeClr val="tx1"/>
              </a:solidFill>
            </a:endParaRPr>
          </a:p>
        </p:txBody>
      </p:sp>
      <p:sp>
        <p:nvSpPr>
          <p:cNvPr id="7" name="Right Arrow 6"/>
          <p:cNvSpPr/>
          <p:nvPr/>
        </p:nvSpPr>
        <p:spPr>
          <a:xfrm>
            <a:off x="3088140" y="3237026"/>
            <a:ext cx="47625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Right Arrow 7"/>
          <p:cNvSpPr/>
          <p:nvPr/>
        </p:nvSpPr>
        <p:spPr>
          <a:xfrm>
            <a:off x="8439830" y="3278414"/>
            <a:ext cx="47625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Right Arrow 8"/>
          <p:cNvSpPr/>
          <p:nvPr/>
        </p:nvSpPr>
        <p:spPr>
          <a:xfrm>
            <a:off x="5878456" y="3278414"/>
            <a:ext cx="47625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208633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Electives Studies </a:t>
            </a:r>
            <a:endParaRPr lang="en-AU" sz="3600" dirty="0">
              <a:solidFill>
                <a:srgbClr val="005596"/>
              </a:solidFill>
            </a:endParaRPr>
          </a:p>
        </p:txBody>
      </p:sp>
      <p:sp>
        <p:nvSpPr>
          <p:cNvPr id="3" name="TextBox 2"/>
          <p:cNvSpPr txBox="1"/>
          <p:nvPr/>
        </p:nvSpPr>
        <p:spPr>
          <a:xfrm>
            <a:off x="772885" y="960675"/>
            <a:ext cx="10537372" cy="6001643"/>
          </a:xfrm>
          <a:prstGeom prst="rect">
            <a:avLst/>
          </a:prstGeom>
          <a:noFill/>
        </p:spPr>
        <p:txBody>
          <a:bodyPr wrap="square" rtlCol="0">
            <a:spAutoFit/>
          </a:bodyPr>
          <a:lstStyle/>
          <a:p>
            <a:pPr marL="457200" indent="-457200">
              <a:lnSpc>
                <a:spcPct val="150000"/>
              </a:lnSpc>
              <a:buFont typeface="Arial" panose="020B0604020202020204" pitchFamily="34" charset="0"/>
              <a:buChar char="•"/>
              <a:defRPr/>
            </a:pPr>
            <a:r>
              <a:rPr lang="en-AU" altLang="en-US" sz="3200" dirty="0"/>
              <a:t> 9   Key Learning Areas</a:t>
            </a:r>
            <a:r>
              <a:rPr lang="en-AU" altLang="en-US" sz="3200" dirty="0" smtClean="0"/>
              <a:t>.</a:t>
            </a:r>
            <a:endParaRPr lang="en-AU" altLang="en-US" sz="3200" dirty="0"/>
          </a:p>
          <a:p>
            <a:pPr marL="457200" indent="-457200">
              <a:lnSpc>
                <a:spcPct val="150000"/>
              </a:lnSpc>
              <a:buFont typeface="Arial" panose="020B0604020202020204" pitchFamily="34" charset="0"/>
              <a:buChar char="•"/>
              <a:defRPr/>
            </a:pPr>
            <a:r>
              <a:rPr lang="en-AU" altLang="en-US" sz="3200" dirty="0" smtClean="0"/>
              <a:t>Rigorous </a:t>
            </a:r>
            <a:r>
              <a:rPr lang="en-AU" altLang="en-US" sz="3200" dirty="0"/>
              <a:t>and help prepare the girls for Senior Secondary Pathways</a:t>
            </a:r>
            <a:r>
              <a:rPr lang="en-AU" altLang="en-US" sz="3200" dirty="0" smtClean="0"/>
              <a:t>.</a:t>
            </a:r>
            <a:endParaRPr lang="en-AU" altLang="en-US" sz="3200" dirty="0"/>
          </a:p>
          <a:p>
            <a:pPr marL="457200" indent="-457200">
              <a:lnSpc>
                <a:spcPct val="150000"/>
              </a:lnSpc>
              <a:buFont typeface="Arial" panose="020B0604020202020204" pitchFamily="34" charset="0"/>
              <a:buChar char="•"/>
              <a:defRPr/>
            </a:pPr>
            <a:r>
              <a:rPr lang="en-AU" altLang="en-US" sz="3200" dirty="0"/>
              <a:t>Each elective 9 periods per fortnight for one semester</a:t>
            </a:r>
            <a:r>
              <a:rPr lang="en-AU" altLang="en-US" sz="3200" dirty="0" smtClean="0"/>
              <a:t>.</a:t>
            </a:r>
            <a:endParaRPr lang="en-AU" altLang="en-US" sz="3200" dirty="0"/>
          </a:p>
          <a:p>
            <a:pPr marL="457200" indent="-457200">
              <a:lnSpc>
                <a:spcPct val="150000"/>
              </a:lnSpc>
              <a:buFont typeface="Arial" panose="020B0604020202020204" pitchFamily="34" charset="0"/>
              <a:buChar char="•"/>
              <a:defRPr/>
            </a:pPr>
            <a:r>
              <a:rPr lang="en-AU" altLang="en-US" sz="3200" dirty="0"/>
              <a:t>Girls can access to VCE Units 1 and 2  (yr.11)  for the whole year.</a:t>
            </a:r>
          </a:p>
          <a:p>
            <a:pPr>
              <a:lnSpc>
                <a:spcPct val="150000"/>
              </a:lnSpc>
            </a:pPr>
            <a:endParaRPr lang="en-AU" altLang="en-US" sz="3200" dirty="0"/>
          </a:p>
          <a:p>
            <a:pPr>
              <a:lnSpc>
                <a:spcPct val="150000"/>
              </a:lnSpc>
            </a:pPr>
            <a:endParaRPr lang="en-AU" sz="3200" dirty="0"/>
          </a:p>
        </p:txBody>
      </p:sp>
    </p:spTree>
    <p:extLst>
      <p:ext uri="{BB962C8B-B14F-4D97-AF65-F5344CB8AC3E}">
        <p14:creationId xmlns:p14="http://schemas.microsoft.com/office/powerpoint/2010/main" val="194370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4071" y="478971"/>
            <a:ext cx="5823857" cy="830997"/>
          </a:xfrm>
          <a:prstGeom prst="rect">
            <a:avLst/>
          </a:prstGeom>
          <a:noFill/>
        </p:spPr>
        <p:txBody>
          <a:bodyPr wrap="square" rtlCol="0">
            <a:spAutoFit/>
          </a:bodyPr>
          <a:lstStyle/>
          <a:p>
            <a:pPr algn="ctr"/>
            <a:r>
              <a:rPr lang="en-AU" sz="4800" b="1" dirty="0" smtClean="0">
                <a:solidFill>
                  <a:srgbClr val="005596"/>
                </a:solidFill>
              </a:rPr>
              <a:t>Freedom Prayer</a:t>
            </a:r>
            <a:endParaRPr lang="en-AU" sz="4800" b="1" dirty="0">
              <a:solidFill>
                <a:srgbClr val="005596"/>
              </a:solidFill>
            </a:endParaRPr>
          </a:p>
        </p:txBody>
      </p:sp>
      <p:sp>
        <p:nvSpPr>
          <p:cNvPr id="6" name="TextBox 5"/>
          <p:cNvSpPr txBox="1"/>
          <p:nvPr/>
        </p:nvSpPr>
        <p:spPr>
          <a:xfrm>
            <a:off x="462642" y="1473254"/>
            <a:ext cx="11266713" cy="4662815"/>
          </a:xfrm>
          <a:prstGeom prst="rect">
            <a:avLst/>
          </a:prstGeom>
          <a:noFill/>
        </p:spPr>
        <p:txBody>
          <a:bodyPr wrap="square" rtlCol="0">
            <a:spAutoFit/>
          </a:bodyPr>
          <a:lstStyle/>
          <a:p>
            <a:pPr>
              <a:lnSpc>
                <a:spcPct val="150000"/>
              </a:lnSpc>
              <a:defRPr/>
            </a:pPr>
            <a:r>
              <a:rPr lang="en-US" dirty="0"/>
              <a:t>Loving God, creator of us all.</a:t>
            </a:r>
            <a:endParaRPr lang="en-AU" dirty="0"/>
          </a:p>
          <a:p>
            <a:pPr>
              <a:lnSpc>
                <a:spcPct val="150000"/>
              </a:lnSpc>
              <a:defRPr/>
            </a:pPr>
            <a:r>
              <a:rPr lang="en-US" dirty="0"/>
              <a:t>We give thanks for the many opportunities given to us to develop the gifts we have been given. </a:t>
            </a:r>
            <a:endParaRPr lang="en-AU" dirty="0"/>
          </a:p>
          <a:p>
            <a:pPr>
              <a:lnSpc>
                <a:spcPct val="150000"/>
              </a:lnSpc>
              <a:defRPr/>
            </a:pPr>
            <a:r>
              <a:rPr lang="en-US" dirty="0"/>
              <a:t>In this year of Freedom, may we grow in acceptance of ourselves and others. Help us to serve one another humbly and to work to secure an equal opportunity for all.</a:t>
            </a:r>
            <a:endParaRPr lang="en-AU" dirty="0"/>
          </a:p>
          <a:p>
            <a:pPr>
              <a:lnSpc>
                <a:spcPct val="150000"/>
              </a:lnSpc>
              <a:defRPr/>
            </a:pPr>
            <a:r>
              <a:rPr lang="en-US" dirty="0"/>
              <a:t>May we work sincerely, harmoniously and collectively in the pursuit of happiness and freedom, for being free is a continual journey fueled by love, felicity and acceptance.</a:t>
            </a:r>
            <a:endParaRPr lang="en-AU" dirty="0"/>
          </a:p>
          <a:p>
            <a:pPr>
              <a:lnSpc>
                <a:spcPct val="150000"/>
              </a:lnSpc>
              <a:defRPr/>
            </a:pPr>
            <a:r>
              <a:rPr lang="en-US" dirty="0"/>
              <a:t>In challenging all that restricts our God–given freedom, may we let go of fear and open our hearts to love so that we may truly find the courage to be free. May we find resilience in the face of challenge.  </a:t>
            </a:r>
            <a:endParaRPr lang="en-AU" dirty="0"/>
          </a:p>
          <a:p>
            <a:pPr>
              <a:lnSpc>
                <a:spcPct val="150000"/>
              </a:lnSpc>
              <a:defRPr/>
            </a:pPr>
            <a:r>
              <a:rPr lang="en-US" dirty="0"/>
              <a:t>Let it go. Let it be. Only then shall we be truly free.</a:t>
            </a:r>
            <a:endParaRPr lang="en-AU" dirty="0"/>
          </a:p>
          <a:p>
            <a:pPr>
              <a:lnSpc>
                <a:spcPct val="150000"/>
              </a:lnSpc>
              <a:defRPr/>
            </a:pPr>
            <a:r>
              <a:rPr lang="en-US" dirty="0"/>
              <a:t>Amen.</a:t>
            </a:r>
            <a:endParaRPr lang="en-AU" dirty="0"/>
          </a:p>
          <a:p>
            <a:pPr>
              <a:lnSpc>
                <a:spcPct val="150000"/>
              </a:lnSpc>
            </a:pPr>
            <a:endParaRPr lang="en-AU" dirty="0"/>
          </a:p>
        </p:txBody>
      </p:sp>
    </p:spTree>
    <p:extLst>
      <p:ext uri="{BB962C8B-B14F-4D97-AF65-F5344CB8AC3E}">
        <p14:creationId xmlns:p14="http://schemas.microsoft.com/office/powerpoint/2010/main" val="285255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Electives Studies </a:t>
            </a:r>
            <a:endParaRPr lang="en-AU" sz="3600" dirty="0">
              <a:solidFill>
                <a:srgbClr val="00559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73532976"/>
              </p:ext>
            </p:extLst>
          </p:nvPr>
        </p:nvGraphicFramePr>
        <p:xfrm>
          <a:off x="2097540" y="1480457"/>
          <a:ext cx="7961540" cy="3616325"/>
        </p:xfrm>
        <a:graphic>
          <a:graphicData uri="http://schemas.openxmlformats.org/drawingml/2006/table">
            <a:tbl>
              <a:tblPr firstRow="1" firstCol="1" bandRow="1">
                <a:tableStyleId>{5C22544A-7EE6-4342-B048-85BDC9FD1C3A}</a:tableStyleId>
              </a:tblPr>
              <a:tblGrid>
                <a:gridCol w="1497978"/>
                <a:gridCol w="3003022"/>
                <a:gridCol w="1252436"/>
                <a:gridCol w="1127017"/>
                <a:gridCol w="1081087"/>
              </a:tblGrid>
              <a:tr h="388121">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Core subjects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0"/>
                        </a:spcAft>
                      </a:pPr>
                      <a:r>
                        <a:rPr lang="en-AU" sz="1100" dirty="0" smtClean="0">
                          <a:effectLst/>
                          <a:latin typeface="+mn-lt"/>
                          <a:ea typeface="+mn-ea"/>
                          <a:cs typeface="+mn-cs"/>
                        </a:rPr>
                        <a:t>Electives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1614102">
                <a:tc>
                  <a:txBody>
                    <a:bodyPr/>
                    <a:lstStyle/>
                    <a:p>
                      <a:pPr>
                        <a:lnSpc>
                          <a:spcPct val="107000"/>
                        </a:lnSpc>
                        <a:spcAft>
                          <a:spcPts val="0"/>
                        </a:spcAft>
                      </a:pPr>
                      <a:r>
                        <a:rPr lang="en-AU" sz="1100">
                          <a:effectLst/>
                        </a:rPr>
                        <a:t> </a:t>
                      </a:r>
                    </a:p>
                    <a:p>
                      <a:pPr>
                        <a:lnSpc>
                          <a:spcPct val="107000"/>
                        </a:lnSpc>
                        <a:spcAft>
                          <a:spcPts val="0"/>
                        </a:spcAft>
                      </a:pPr>
                      <a:r>
                        <a:rPr lang="en-AU" sz="1100">
                          <a:effectLst/>
                        </a:rPr>
                        <a:t>Semester 1</a:t>
                      </a:r>
                    </a:p>
                    <a:p>
                      <a:pPr>
                        <a:lnSpc>
                          <a:spcPct val="107000"/>
                        </a:lnSpc>
                        <a:spcAft>
                          <a:spcPts val="0"/>
                        </a:spcAft>
                      </a:pPr>
                      <a:r>
                        <a:rPr lang="en-AU" sz="1100">
                          <a:effectLst/>
                        </a:rPr>
                        <a:t> </a:t>
                      </a:r>
                    </a:p>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rowSpan="2">
                  <a:txBody>
                    <a:bodyPr/>
                    <a:lstStyle/>
                    <a:p>
                      <a:pPr>
                        <a:lnSpc>
                          <a:spcPct val="107000"/>
                        </a:lnSpc>
                        <a:spcAft>
                          <a:spcPts val="0"/>
                        </a:spcAft>
                      </a:pPr>
                      <a:r>
                        <a:rPr lang="en-AU" sz="1100" dirty="0">
                          <a:effectLst/>
                        </a:rPr>
                        <a:t>Religious Education</a:t>
                      </a:r>
                    </a:p>
                    <a:p>
                      <a:pPr>
                        <a:lnSpc>
                          <a:spcPct val="107000"/>
                        </a:lnSpc>
                        <a:spcAft>
                          <a:spcPts val="0"/>
                        </a:spcAft>
                      </a:pPr>
                      <a:r>
                        <a:rPr lang="en-AU" sz="1100" dirty="0">
                          <a:effectLst/>
                        </a:rPr>
                        <a:t>English</a:t>
                      </a:r>
                    </a:p>
                    <a:p>
                      <a:pPr>
                        <a:lnSpc>
                          <a:spcPct val="107000"/>
                        </a:lnSpc>
                        <a:spcAft>
                          <a:spcPts val="0"/>
                        </a:spcAft>
                      </a:pPr>
                      <a:r>
                        <a:rPr lang="en-AU" sz="1100" dirty="0">
                          <a:effectLst/>
                        </a:rPr>
                        <a:t>Mathematics</a:t>
                      </a:r>
                    </a:p>
                    <a:p>
                      <a:pPr>
                        <a:lnSpc>
                          <a:spcPct val="107000"/>
                        </a:lnSpc>
                        <a:spcAft>
                          <a:spcPts val="0"/>
                        </a:spcAft>
                      </a:pPr>
                      <a:r>
                        <a:rPr lang="en-AU" sz="1100" dirty="0">
                          <a:effectLst/>
                        </a:rPr>
                        <a:t>Humanities (History &amp; Geography)</a:t>
                      </a:r>
                    </a:p>
                    <a:p>
                      <a:pPr>
                        <a:lnSpc>
                          <a:spcPct val="107000"/>
                        </a:lnSpc>
                        <a:spcAft>
                          <a:spcPts val="0"/>
                        </a:spcAft>
                      </a:pPr>
                      <a:r>
                        <a:rPr lang="en-AU" sz="1100" dirty="0">
                          <a:effectLst/>
                        </a:rPr>
                        <a:t>Strive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rPr>
                        <a:t>Health</a:t>
                      </a:r>
                      <a:endParaRPr lang="en-AU" sz="1100" dirty="0">
                        <a:effectLst/>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Calibri" panose="020F0502020204030204" pitchFamily="34" charset="0"/>
                          <a:ea typeface="Calibri" panose="020F0502020204030204" pitchFamily="34" charset="0"/>
                          <a:cs typeface="Times New Roman" panose="02020603050405020304" pitchFamily="18" charset="0"/>
                        </a:rPr>
                        <a:t>Commerce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0"/>
                        </a:spcAft>
                      </a:pPr>
                      <a:endParaRPr lang="en-AU" sz="1100" dirty="0" smtClean="0">
                        <a:effectLst/>
                      </a:endParaRPr>
                    </a:p>
                    <a:p>
                      <a:pPr algn="ctr">
                        <a:lnSpc>
                          <a:spcPct val="107000"/>
                        </a:lnSpc>
                        <a:spcAft>
                          <a:spcPts val="0"/>
                        </a:spcAft>
                      </a:pPr>
                      <a:r>
                        <a:rPr lang="en-AU" sz="1100" dirty="0" smtClean="0">
                          <a:effectLst/>
                        </a:rPr>
                        <a:t>Music</a:t>
                      </a:r>
                    </a:p>
                    <a:p>
                      <a:pPr algn="ctr">
                        <a:lnSpc>
                          <a:spcPct val="107000"/>
                        </a:lnSpc>
                        <a:spcAft>
                          <a:spcPts val="0"/>
                        </a:spcAft>
                      </a:pPr>
                      <a:r>
                        <a:rPr lang="en-AU" sz="1100" dirty="0" smtClean="0">
                          <a:effectLst/>
                        </a:rPr>
                        <a:t>Performance</a:t>
                      </a:r>
                      <a:r>
                        <a:rPr lang="en-AU" sz="1100" baseline="0" dirty="0" smtClean="0">
                          <a:effectLst/>
                        </a:rPr>
                        <a:t> Ensemble</a:t>
                      </a: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1614102">
                <a:tc>
                  <a:txBody>
                    <a:bodyPr/>
                    <a:lstStyle/>
                    <a:p>
                      <a:pPr>
                        <a:lnSpc>
                          <a:spcPct val="107000"/>
                        </a:lnSpc>
                        <a:spcAft>
                          <a:spcPts val="0"/>
                        </a:spcAft>
                      </a:pPr>
                      <a:r>
                        <a:rPr lang="en-AU" sz="1100" dirty="0">
                          <a:effectLst/>
                        </a:rPr>
                        <a:t> </a:t>
                      </a:r>
                    </a:p>
                    <a:p>
                      <a:pPr>
                        <a:lnSpc>
                          <a:spcPct val="107000"/>
                        </a:lnSpc>
                        <a:spcAft>
                          <a:spcPts val="0"/>
                        </a:spcAft>
                      </a:pPr>
                      <a:r>
                        <a:rPr lang="en-AU" sz="1100" dirty="0">
                          <a:effectLst/>
                        </a:rPr>
                        <a:t>Semester 2</a:t>
                      </a:r>
                    </a:p>
                    <a:p>
                      <a:pPr>
                        <a:lnSpc>
                          <a:spcPct val="107000"/>
                        </a:lnSpc>
                        <a:spcAft>
                          <a:spcPts val="0"/>
                        </a:spcAft>
                      </a:pPr>
                      <a:r>
                        <a:rPr lang="en-AU" sz="1100" dirty="0">
                          <a:effectLst/>
                        </a:rPr>
                        <a:t> </a:t>
                      </a:r>
                    </a:p>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vMerge="1">
                  <a:txBody>
                    <a:bodyPr/>
                    <a:lstStyle/>
                    <a:p>
                      <a:endParaRPr lang="en-AU"/>
                    </a:p>
                  </a:txBody>
                  <a:tcPr/>
                </a:tc>
                <a:tc>
                  <a:txBody>
                    <a:bodyPr/>
                    <a:lstStyle/>
                    <a:p>
                      <a:pPr>
                        <a:lnSpc>
                          <a:spcPct val="107000"/>
                        </a:lnSpc>
                        <a:spcAft>
                          <a:spcPts val="0"/>
                        </a:spcAft>
                      </a:pPr>
                      <a:r>
                        <a:rPr lang="en-AU" sz="1100" dirty="0">
                          <a:effectLst/>
                        </a:rPr>
                        <a:t> </a:t>
                      </a:r>
                    </a:p>
                    <a:p>
                      <a:pPr>
                        <a:lnSpc>
                          <a:spcPct val="107000"/>
                        </a:lnSpc>
                        <a:spcAft>
                          <a:spcPts val="0"/>
                        </a:spcAft>
                      </a:pPr>
                      <a:r>
                        <a:rPr lang="en-AU" sz="1100" baseline="0" dirty="0" smtClean="0">
                          <a:effectLst/>
                        </a:rPr>
                        <a:t>Pre-VCE Biology</a:t>
                      </a: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mn-lt"/>
                          <a:ea typeface="+mn-ea"/>
                          <a:cs typeface="+mn-cs"/>
                        </a:rPr>
                        <a:t>Legal</a:t>
                      </a:r>
                      <a:r>
                        <a:rPr lang="en-AU" sz="1100" baseline="0" dirty="0" smtClean="0">
                          <a:effectLst/>
                          <a:latin typeface="+mn-lt"/>
                          <a:ea typeface="+mn-ea"/>
                          <a:cs typeface="+mn-cs"/>
                        </a:rPr>
                        <a:t> Studies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Calibri" panose="020F0502020204030204" pitchFamily="34" charset="0"/>
                          <a:ea typeface="Calibri" panose="020F0502020204030204" pitchFamily="34" charset="0"/>
                          <a:cs typeface="Times New Roman" panose="02020603050405020304" pitchFamily="18" charset="0"/>
                        </a:rPr>
                        <a:t>Food</a:t>
                      </a:r>
                      <a:r>
                        <a:rPr lang="en-AU" sz="1100" baseline="0" dirty="0" smtClean="0">
                          <a:effectLst/>
                          <a:latin typeface="Calibri" panose="020F0502020204030204" pitchFamily="34" charset="0"/>
                          <a:ea typeface="Calibri" panose="020F0502020204030204" pitchFamily="34" charset="0"/>
                          <a:cs typeface="Times New Roman" panose="02020603050405020304" pitchFamily="18" charset="0"/>
                        </a:rPr>
                        <a:t>  and</a:t>
                      </a:r>
                    </a:p>
                    <a:p>
                      <a:pPr>
                        <a:lnSpc>
                          <a:spcPct val="107000"/>
                        </a:lnSpc>
                        <a:spcAft>
                          <a:spcPts val="0"/>
                        </a:spcAft>
                      </a:pPr>
                      <a:r>
                        <a:rPr lang="en-AU" sz="1100" baseline="0" dirty="0" smtClean="0">
                          <a:effectLst/>
                          <a:latin typeface="Calibri" panose="020F0502020204030204" pitchFamily="34" charset="0"/>
                          <a:ea typeface="Calibri" panose="020F0502020204030204" pitchFamily="34" charset="0"/>
                          <a:cs typeface="Times New Roman" panose="02020603050405020304" pitchFamily="18" charset="0"/>
                        </a:rPr>
                        <a:t>Technology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bl>
          </a:graphicData>
        </a:graphic>
      </p:graphicFrame>
    </p:spTree>
    <p:extLst>
      <p:ext uri="{BB962C8B-B14F-4D97-AF65-F5344CB8AC3E}">
        <p14:creationId xmlns:p14="http://schemas.microsoft.com/office/powerpoint/2010/main" val="160744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Sample Electives Choices</a:t>
            </a:r>
            <a:endParaRPr lang="en-AU" sz="3600" dirty="0">
              <a:solidFill>
                <a:srgbClr val="00559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96047480"/>
              </p:ext>
            </p:extLst>
          </p:nvPr>
        </p:nvGraphicFramePr>
        <p:xfrm>
          <a:off x="1932214" y="1556658"/>
          <a:ext cx="8292192" cy="3509962"/>
        </p:xfrm>
        <a:graphic>
          <a:graphicData uri="http://schemas.openxmlformats.org/drawingml/2006/table">
            <a:tbl>
              <a:tblPr firstRow="1" firstCol="1" bandRow="1">
                <a:tableStyleId>{5C22544A-7EE6-4342-B048-85BDC9FD1C3A}</a:tableStyleId>
              </a:tblPr>
              <a:tblGrid>
                <a:gridCol w="1560191"/>
                <a:gridCol w="3127740"/>
                <a:gridCol w="1304452"/>
                <a:gridCol w="1173822"/>
                <a:gridCol w="1125987"/>
              </a:tblGrid>
              <a:tr h="420600">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a:effectLst/>
                        </a:rPr>
                        <a:t>Core subjects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0"/>
                        </a:spcAft>
                      </a:pPr>
                      <a:r>
                        <a:rPr lang="en-AU" sz="1100" dirty="0" smtClean="0">
                          <a:effectLst/>
                        </a:rPr>
                        <a:t>Elective</a:t>
                      </a:r>
                    </a:p>
                    <a:p>
                      <a:pPr algn="ctr">
                        <a:lnSpc>
                          <a:spcPct val="107000"/>
                        </a:lnSpc>
                        <a:spcAft>
                          <a:spcPts val="0"/>
                        </a:spcAft>
                      </a:pPr>
                      <a:r>
                        <a:rPr lang="en-AU" sz="1100" dirty="0" smtClean="0">
                          <a:effectLst/>
                        </a:rPr>
                        <a:t>VCE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r>
              <a:tr h="1544681">
                <a:tc>
                  <a:txBody>
                    <a:bodyPr/>
                    <a:lstStyle/>
                    <a:p>
                      <a:pPr>
                        <a:lnSpc>
                          <a:spcPct val="107000"/>
                        </a:lnSpc>
                        <a:spcAft>
                          <a:spcPts val="0"/>
                        </a:spcAft>
                      </a:pPr>
                      <a:r>
                        <a:rPr lang="en-AU" sz="1100">
                          <a:effectLst/>
                        </a:rPr>
                        <a:t> </a:t>
                      </a:r>
                    </a:p>
                    <a:p>
                      <a:pPr>
                        <a:lnSpc>
                          <a:spcPct val="107000"/>
                        </a:lnSpc>
                        <a:spcAft>
                          <a:spcPts val="0"/>
                        </a:spcAft>
                      </a:pPr>
                      <a:r>
                        <a:rPr lang="en-AU" sz="1100">
                          <a:effectLst/>
                        </a:rPr>
                        <a:t>Semester 1</a:t>
                      </a:r>
                    </a:p>
                    <a:p>
                      <a:pPr>
                        <a:lnSpc>
                          <a:spcPct val="107000"/>
                        </a:lnSpc>
                        <a:spcAft>
                          <a:spcPts val="0"/>
                        </a:spcAft>
                      </a:pPr>
                      <a:r>
                        <a:rPr lang="en-AU" sz="1100">
                          <a:effectLst/>
                        </a:rPr>
                        <a:t> </a:t>
                      </a:r>
                    </a:p>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rowSpan="2">
                  <a:txBody>
                    <a:bodyPr/>
                    <a:lstStyle/>
                    <a:p>
                      <a:pPr>
                        <a:lnSpc>
                          <a:spcPct val="107000"/>
                        </a:lnSpc>
                        <a:spcAft>
                          <a:spcPts val="0"/>
                        </a:spcAft>
                      </a:pPr>
                      <a:r>
                        <a:rPr lang="en-AU" sz="1800" dirty="0">
                          <a:effectLst/>
                        </a:rPr>
                        <a:t>Religious Education</a:t>
                      </a:r>
                    </a:p>
                    <a:p>
                      <a:pPr>
                        <a:lnSpc>
                          <a:spcPct val="107000"/>
                        </a:lnSpc>
                        <a:spcAft>
                          <a:spcPts val="0"/>
                        </a:spcAft>
                      </a:pPr>
                      <a:r>
                        <a:rPr lang="en-AU" sz="1800" dirty="0">
                          <a:effectLst/>
                        </a:rPr>
                        <a:t>English</a:t>
                      </a:r>
                    </a:p>
                    <a:p>
                      <a:pPr>
                        <a:lnSpc>
                          <a:spcPct val="107000"/>
                        </a:lnSpc>
                        <a:spcAft>
                          <a:spcPts val="0"/>
                        </a:spcAft>
                      </a:pPr>
                      <a:r>
                        <a:rPr lang="en-AU" sz="1800" dirty="0">
                          <a:effectLst/>
                        </a:rPr>
                        <a:t>Mathematics</a:t>
                      </a:r>
                    </a:p>
                    <a:p>
                      <a:pPr>
                        <a:lnSpc>
                          <a:spcPct val="107000"/>
                        </a:lnSpc>
                        <a:spcAft>
                          <a:spcPts val="0"/>
                        </a:spcAft>
                      </a:pPr>
                      <a:r>
                        <a:rPr lang="en-AU" sz="1800" dirty="0">
                          <a:effectLst/>
                        </a:rPr>
                        <a:t>Humanities (History &amp; </a:t>
                      </a:r>
                      <a:r>
                        <a:rPr lang="en-AU" sz="1800" dirty="0" smtClean="0">
                          <a:effectLst/>
                        </a:rPr>
                        <a:t>    Geography</a:t>
                      </a:r>
                      <a:r>
                        <a:rPr lang="en-AU" sz="1800" dirty="0">
                          <a:effectLst/>
                        </a:rPr>
                        <a:t>)</a:t>
                      </a:r>
                    </a:p>
                    <a:p>
                      <a:pPr>
                        <a:lnSpc>
                          <a:spcPct val="107000"/>
                        </a:lnSpc>
                        <a:spcAft>
                          <a:spcPts val="0"/>
                        </a:spcAft>
                      </a:pPr>
                      <a:r>
                        <a:rPr lang="en-AU" sz="1800" dirty="0">
                          <a:effectLst/>
                        </a:rPr>
                        <a:t>Strive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a:effectLst/>
                        </a:rPr>
                        <a:t> </a:t>
                      </a:r>
                    </a:p>
                    <a:p>
                      <a:pPr>
                        <a:lnSpc>
                          <a:spcPct val="107000"/>
                        </a:lnSpc>
                        <a:spcAft>
                          <a:spcPts val="0"/>
                        </a:spcAft>
                      </a:pPr>
                      <a:r>
                        <a:rPr lang="en-AU" sz="1100">
                          <a:effectLst/>
                        </a:rPr>
                        <a:t>General</a:t>
                      </a:r>
                    </a:p>
                    <a:p>
                      <a:pPr>
                        <a:lnSpc>
                          <a:spcPct val="107000"/>
                        </a:lnSpc>
                        <a:spcAft>
                          <a:spcPts val="0"/>
                        </a:spcAft>
                      </a:pPr>
                      <a:r>
                        <a:rPr lang="en-AU" sz="1100">
                          <a:effectLst/>
                        </a:rPr>
                        <a:t>Science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a:effectLst/>
                        </a:rPr>
                        <a:t>LOTE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0"/>
                        </a:spcAft>
                      </a:pPr>
                      <a:r>
                        <a:rPr lang="en-AU" sz="1100" dirty="0">
                          <a:effectLst/>
                        </a:rPr>
                        <a:t> </a:t>
                      </a:r>
                    </a:p>
                    <a:p>
                      <a:pPr algn="ctr">
                        <a:lnSpc>
                          <a:spcPct val="107000"/>
                        </a:lnSpc>
                        <a:spcAft>
                          <a:spcPts val="0"/>
                        </a:spcAft>
                      </a:pPr>
                      <a:r>
                        <a:rPr lang="en-AU" sz="1100" dirty="0" smtClean="0">
                          <a:effectLst/>
                        </a:rPr>
                        <a:t>Unit 1 Biology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r>
              <a:tr h="1544681">
                <a:tc>
                  <a:txBody>
                    <a:bodyPr/>
                    <a:lstStyle/>
                    <a:p>
                      <a:pPr>
                        <a:lnSpc>
                          <a:spcPct val="107000"/>
                        </a:lnSpc>
                        <a:spcAft>
                          <a:spcPts val="0"/>
                        </a:spcAft>
                      </a:pPr>
                      <a:r>
                        <a:rPr lang="en-AU" sz="1100">
                          <a:effectLst/>
                        </a:rPr>
                        <a:t> </a:t>
                      </a:r>
                    </a:p>
                    <a:p>
                      <a:pPr>
                        <a:lnSpc>
                          <a:spcPct val="107000"/>
                        </a:lnSpc>
                        <a:spcAft>
                          <a:spcPts val="0"/>
                        </a:spcAft>
                      </a:pPr>
                      <a:r>
                        <a:rPr lang="en-AU" sz="1100">
                          <a:effectLst/>
                        </a:rPr>
                        <a:t>Semester 2</a:t>
                      </a:r>
                    </a:p>
                    <a:p>
                      <a:pPr>
                        <a:lnSpc>
                          <a:spcPct val="107000"/>
                        </a:lnSpc>
                        <a:spcAft>
                          <a:spcPts val="0"/>
                        </a:spcAft>
                      </a:pPr>
                      <a:r>
                        <a:rPr lang="en-AU" sz="1100">
                          <a:effectLst/>
                        </a:rPr>
                        <a:t> </a:t>
                      </a:r>
                    </a:p>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vMerge="1">
                  <a:txBody>
                    <a:bodyPr/>
                    <a:lstStyle/>
                    <a:p>
                      <a:endParaRPr lang="en-AU"/>
                    </a:p>
                  </a:txBody>
                  <a:tcPr/>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rPr>
                        <a:t>Art</a:t>
                      </a:r>
                      <a:endParaRPr lang="en-AU" sz="1100" dirty="0">
                        <a:effectLst/>
                      </a:endParaRPr>
                    </a:p>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a:effectLst/>
                        </a:rPr>
                        <a:t> </a:t>
                      </a:r>
                    </a:p>
                    <a:p>
                      <a:pPr>
                        <a:lnSpc>
                          <a:spcPct val="107000"/>
                        </a:lnSpc>
                        <a:spcAft>
                          <a:spcPts val="0"/>
                        </a:spcAft>
                      </a:pPr>
                      <a:r>
                        <a:rPr lang="en-AU" sz="1100">
                          <a:effectLst/>
                        </a:rPr>
                        <a:t>LOTE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rPr>
                        <a:t>    Unit 2           Biology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r>
            </a:tbl>
          </a:graphicData>
        </a:graphic>
      </p:graphicFrame>
    </p:spTree>
    <p:extLst>
      <p:ext uri="{BB962C8B-B14F-4D97-AF65-F5344CB8AC3E}">
        <p14:creationId xmlns:p14="http://schemas.microsoft.com/office/powerpoint/2010/main" val="165870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082" y="263992"/>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Electives Studies</a:t>
            </a:r>
            <a:endParaRPr lang="en-AU" sz="3600" dirty="0">
              <a:solidFill>
                <a:srgbClr val="00559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61747451"/>
              </p:ext>
            </p:extLst>
          </p:nvPr>
        </p:nvGraphicFramePr>
        <p:xfrm>
          <a:off x="2200273" y="1719944"/>
          <a:ext cx="7756073" cy="3453038"/>
        </p:xfrm>
        <a:graphic>
          <a:graphicData uri="http://schemas.openxmlformats.org/drawingml/2006/table">
            <a:tbl>
              <a:tblPr firstRow="1" firstCol="1" bandRow="1">
                <a:tableStyleId>{5C22544A-7EE6-4342-B048-85BDC9FD1C3A}</a:tableStyleId>
              </a:tblPr>
              <a:tblGrid>
                <a:gridCol w="1459319"/>
                <a:gridCol w="2925522"/>
                <a:gridCol w="1220114"/>
                <a:gridCol w="1097931"/>
                <a:gridCol w="1053187"/>
              </a:tblGrid>
              <a:tr h="370596">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Core subjects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a:effectLst/>
                        </a:rPr>
                        <a:t>Electives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0"/>
                        </a:spcAft>
                      </a:pPr>
                      <a:r>
                        <a:rPr lang="en-AU" sz="1100" dirty="0">
                          <a:effectLst/>
                        </a:rPr>
                        <a:t>VCE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1541221">
                <a:tc>
                  <a:txBody>
                    <a:bodyPr/>
                    <a:lstStyle/>
                    <a:p>
                      <a:pPr>
                        <a:lnSpc>
                          <a:spcPct val="107000"/>
                        </a:lnSpc>
                        <a:spcAft>
                          <a:spcPts val="0"/>
                        </a:spcAft>
                      </a:pPr>
                      <a:r>
                        <a:rPr lang="en-AU" sz="1100">
                          <a:effectLst/>
                        </a:rPr>
                        <a:t> </a:t>
                      </a:r>
                    </a:p>
                    <a:p>
                      <a:pPr>
                        <a:lnSpc>
                          <a:spcPct val="107000"/>
                        </a:lnSpc>
                        <a:spcAft>
                          <a:spcPts val="0"/>
                        </a:spcAft>
                      </a:pPr>
                      <a:r>
                        <a:rPr lang="en-AU" sz="1100">
                          <a:effectLst/>
                        </a:rPr>
                        <a:t>Semester 1</a:t>
                      </a:r>
                    </a:p>
                    <a:p>
                      <a:pPr>
                        <a:lnSpc>
                          <a:spcPct val="107000"/>
                        </a:lnSpc>
                        <a:spcAft>
                          <a:spcPts val="0"/>
                        </a:spcAft>
                      </a:pPr>
                      <a:r>
                        <a:rPr lang="en-AU" sz="1100">
                          <a:effectLst/>
                        </a:rPr>
                        <a:t> </a:t>
                      </a:r>
                    </a:p>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rowSpan="2">
                  <a:txBody>
                    <a:bodyPr/>
                    <a:lstStyle/>
                    <a:p>
                      <a:pPr>
                        <a:lnSpc>
                          <a:spcPct val="107000"/>
                        </a:lnSpc>
                        <a:spcAft>
                          <a:spcPts val="0"/>
                        </a:spcAft>
                      </a:pPr>
                      <a:r>
                        <a:rPr lang="en-AU" sz="1100">
                          <a:effectLst/>
                        </a:rPr>
                        <a:t>Religious Education</a:t>
                      </a:r>
                    </a:p>
                    <a:p>
                      <a:pPr>
                        <a:lnSpc>
                          <a:spcPct val="107000"/>
                        </a:lnSpc>
                        <a:spcAft>
                          <a:spcPts val="0"/>
                        </a:spcAft>
                      </a:pPr>
                      <a:r>
                        <a:rPr lang="en-AU" sz="1100">
                          <a:effectLst/>
                        </a:rPr>
                        <a:t>English</a:t>
                      </a:r>
                    </a:p>
                    <a:p>
                      <a:pPr>
                        <a:lnSpc>
                          <a:spcPct val="107000"/>
                        </a:lnSpc>
                        <a:spcAft>
                          <a:spcPts val="0"/>
                        </a:spcAft>
                      </a:pPr>
                      <a:r>
                        <a:rPr lang="en-AU" sz="1100">
                          <a:effectLst/>
                        </a:rPr>
                        <a:t>Mathematics</a:t>
                      </a:r>
                    </a:p>
                    <a:p>
                      <a:pPr>
                        <a:lnSpc>
                          <a:spcPct val="107000"/>
                        </a:lnSpc>
                        <a:spcAft>
                          <a:spcPts val="0"/>
                        </a:spcAft>
                      </a:pPr>
                      <a:r>
                        <a:rPr lang="en-AU" sz="1100">
                          <a:effectLst/>
                        </a:rPr>
                        <a:t>Humanities (History &amp; Geography)</a:t>
                      </a:r>
                    </a:p>
                    <a:p>
                      <a:pPr>
                        <a:lnSpc>
                          <a:spcPct val="107000"/>
                        </a:lnSpc>
                        <a:spcAft>
                          <a:spcPts val="0"/>
                        </a:spcAft>
                      </a:pPr>
                      <a:r>
                        <a:rPr lang="en-AU" sz="1100">
                          <a:effectLst/>
                        </a:rPr>
                        <a:t>Strive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rPr>
                        <a:t>Health</a:t>
                      </a:r>
                      <a:endParaRPr lang="en-AU" sz="1100" dirty="0">
                        <a:effectLst/>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Calibri" panose="020F0502020204030204" pitchFamily="34" charset="0"/>
                          <a:ea typeface="Calibri" panose="020F0502020204030204" pitchFamily="34" charset="0"/>
                          <a:cs typeface="Times New Roman" panose="02020603050405020304" pitchFamily="18" charset="0"/>
                        </a:rPr>
                        <a:t>Art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0"/>
                        </a:spcAft>
                      </a:pPr>
                      <a:r>
                        <a:rPr lang="en-AU" sz="1100" dirty="0">
                          <a:effectLst/>
                        </a:rPr>
                        <a:t> </a:t>
                      </a:r>
                    </a:p>
                    <a:p>
                      <a:pPr algn="ctr">
                        <a:lnSpc>
                          <a:spcPct val="107000"/>
                        </a:lnSpc>
                        <a:spcAft>
                          <a:spcPts val="0"/>
                        </a:spcAft>
                      </a:pPr>
                      <a:r>
                        <a:rPr lang="en-AU" sz="1100" dirty="0" smtClean="0">
                          <a:effectLst/>
                        </a:rPr>
                        <a:t>Unit</a:t>
                      </a:r>
                      <a:r>
                        <a:rPr lang="en-AU" sz="1100" baseline="0" dirty="0" smtClean="0">
                          <a:effectLst/>
                        </a:rPr>
                        <a:t> 1</a:t>
                      </a:r>
                      <a:r>
                        <a:rPr lang="en-AU" sz="1100" dirty="0" smtClean="0">
                          <a:effectLst/>
                        </a:rPr>
                        <a:t> Business</a:t>
                      </a:r>
                      <a:r>
                        <a:rPr lang="en-AU" sz="1100" baseline="0" dirty="0" smtClean="0">
                          <a:effectLst/>
                        </a:rPr>
                        <a:t> Management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1541221">
                <a:tc>
                  <a:txBody>
                    <a:bodyPr/>
                    <a:lstStyle/>
                    <a:p>
                      <a:pPr>
                        <a:lnSpc>
                          <a:spcPct val="107000"/>
                        </a:lnSpc>
                        <a:spcAft>
                          <a:spcPts val="0"/>
                        </a:spcAft>
                      </a:pPr>
                      <a:r>
                        <a:rPr lang="en-AU" sz="1100">
                          <a:effectLst/>
                        </a:rPr>
                        <a:t> </a:t>
                      </a:r>
                    </a:p>
                    <a:p>
                      <a:pPr>
                        <a:lnSpc>
                          <a:spcPct val="107000"/>
                        </a:lnSpc>
                        <a:spcAft>
                          <a:spcPts val="0"/>
                        </a:spcAft>
                      </a:pPr>
                      <a:r>
                        <a:rPr lang="en-AU" sz="1100">
                          <a:effectLst/>
                        </a:rPr>
                        <a:t>Semester 2</a:t>
                      </a:r>
                    </a:p>
                    <a:p>
                      <a:pPr>
                        <a:lnSpc>
                          <a:spcPct val="107000"/>
                        </a:lnSpc>
                        <a:spcAft>
                          <a:spcPts val="0"/>
                        </a:spcAft>
                      </a:pPr>
                      <a:r>
                        <a:rPr lang="en-AU" sz="1100">
                          <a:effectLst/>
                        </a:rPr>
                        <a:t> </a:t>
                      </a:r>
                    </a:p>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vMerge="1">
                  <a:txBody>
                    <a:bodyPr/>
                    <a:lstStyle/>
                    <a:p>
                      <a:endParaRPr lang="en-AU"/>
                    </a:p>
                  </a:txBody>
                  <a:tcPr/>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rPr>
                        <a:t>Applied</a:t>
                      </a:r>
                      <a:r>
                        <a:rPr lang="en-AU" sz="1100" baseline="0" dirty="0" smtClean="0">
                          <a:effectLst/>
                        </a:rPr>
                        <a:t> </a:t>
                      </a:r>
                    </a:p>
                    <a:p>
                      <a:pPr>
                        <a:lnSpc>
                          <a:spcPct val="107000"/>
                        </a:lnSpc>
                        <a:spcAft>
                          <a:spcPts val="0"/>
                        </a:spcAft>
                      </a:pPr>
                      <a:r>
                        <a:rPr lang="en-AU" sz="1100" baseline="0" dirty="0" smtClean="0">
                          <a:effectLst/>
                        </a:rPr>
                        <a:t>Science</a:t>
                      </a:r>
                      <a:endParaRPr lang="en-AU" sz="1100" dirty="0">
                        <a:effectLst/>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mn-lt"/>
                          <a:ea typeface="+mn-ea"/>
                          <a:cs typeface="+mn-cs"/>
                        </a:rPr>
                        <a:t>Drama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nSpc>
                          <a:spcPct val="107000"/>
                        </a:lnSpc>
                        <a:spcAft>
                          <a:spcPts val="0"/>
                        </a:spcAft>
                      </a:pPr>
                      <a:r>
                        <a:rPr lang="en-AU" sz="1100" dirty="0">
                          <a:effectLst/>
                        </a:rPr>
                        <a:t> </a:t>
                      </a:r>
                    </a:p>
                    <a:p>
                      <a:pPr>
                        <a:lnSpc>
                          <a:spcPct val="107000"/>
                        </a:lnSpc>
                        <a:spcAft>
                          <a:spcPts val="0"/>
                        </a:spcAft>
                      </a:pPr>
                      <a:r>
                        <a:rPr lang="en-AU" sz="1100" dirty="0" smtClean="0">
                          <a:effectLst/>
                          <a:latin typeface="Calibri" panose="020F0502020204030204" pitchFamily="34" charset="0"/>
                          <a:ea typeface="Calibri" panose="020F0502020204030204" pitchFamily="34" charset="0"/>
                          <a:cs typeface="Times New Roman" panose="02020603050405020304" pitchFamily="18" charset="0"/>
                        </a:rPr>
                        <a:t>Unit</a:t>
                      </a:r>
                      <a:r>
                        <a:rPr lang="en-AU" sz="1100" baseline="0" dirty="0" smtClean="0">
                          <a:effectLst/>
                          <a:latin typeface="Calibri" panose="020F0502020204030204" pitchFamily="34" charset="0"/>
                          <a:ea typeface="Calibri" panose="020F0502020204030204" pitchFamily="34" charset="0"/>
                          <a:cs typeface="Times New Roman" panose="02020603050405020304" pitchFamily="18" charset="0"/>
                        </a:rPr>
                        <a:t> 2 </a:t>
                      </a:r>
                      <a:r>
                        <a:rPr lang="en-AU" sz="1100" dirty="0" smtClean="0">
                          <a:effectLst/>
                          <a:latin typeface="Calibri" panose="020F0502020204030204" pitchFamily="34" charset="0"/>
                          <a:ea typeface="Calibri" panose="020F0502020204030204" pitchFamily="34" charset="0"/>
                          <a:cs typeface="Times New Roman" panose="02020603050405020304" pitchFamily="18" charset="0"/>
                        </a:rPr>
                        <a:t>Business</a:t>
                      </a:r>
                      <a:r>
                        <a:rPr lang="en-AU" sz="1100" baseline="0" dirty="0" smtClean="0">
                          <a:effectLst/>
                          <a:latin typeface="Calibri" panose="020F0502020204030204" pitchFamily="34" charset="0"/>
                          <a:ea typeface="Calibri" panose="020F0502020204030204" pitchFamily="34" charset="0"/>
                          <a:cs typeface="Times New Roman" panose="02020603050405020304" pitchFamily="18" charset="0"/>
                        </a:rPr>
                        <a:t> Management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bl>
          </a:graphicData>
        </a:graphic>
      </p:graphicFrame>
    </p:spTree>
    <p:extLst>
      <p:ext uri="{BB962C8B-B14F-4D97-AF65-F5344CB8AC3E}">
        <p14:creationId xmlns:p14="http://schemas.microsoft.com/office/powerpoint/2010/main" val="178347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431" y="263992"/>
            <a:ext cx="9333139" cy="1200329"/>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For students thinking about applying to study a VCE Unit 1 / 2 in Year 10</a:t>
            </a:r>
            <a:endParaRPr lang="en-AU" sz="3600" dirty="0">
              <a:solidFill>
                <a:srgbClr val="005596"/>
              </a:solidFill>
            </a:endParaRPr>
          </a:p>
        </p:txBody>
      </p:sp>
      <p:sp>
        <p:nvSpPr>
          <p:cNvPr id="3" name="TextBox 2"/>
          <p:cNvSpPr txBox="1"/>
          <p:nvPr/>
        </p:nvSpPr>
        <p:spPr>
          <a:xfrm>
            <a:off x="1545771" y="1341674"/>
            <a:ext cx="10537372" cy="5563831"/>
          </a:xfrm>
          <a:prstGeom prst="rect">
            <a:avLst/>
          </a:prstGeom>
          <a:noFill/>
        </p:spPr>
        <p:txBody>
          <a:bodyPr wrap="square" rtlCol="0">
            <a:spAutoFit/>
          </a:bodyPr>
          <a:lstStyle/>
          <a:p>
            <a:pPr>
              <a:lnSpc>
                <a:spcPct val="150000"/>
              </a:lnSpc>
            </a:pPr>
            <a:r>
              <a:rPr lang="en-US" altLang="en-US" sz="2400" dirty="0"/>
              <a:t>Need ‘</a:t>
            </a:r>
            <a:r>
              <a:rPr lang="en-US" altLang="en-US" sz="2400" i="1" dirty="0"/>
              <a:t>Excellent’ or 85% +</a:t>
            </a:r>
            <a:r>
              <a:rPr lang="en-US" altLang="en-US" sz="2400" dirty="0"/>
              <a:t> in relevant Year 10 subject(s)  </a:t>
            </a:r>
          </a:p>
          <a:p>
            <a:pPr>
              <a:lnSpc>
                <a:spcPct val="150000"/>
              </a:lnSpc>
            </a:pPr>
            <a:r>
              <a:rPr lang="en-US" altLang="en-US" sz="2400" dirty="0"/>
              <a:t>Year 9 teachers will be asked to comment on work habits:</a:t>
            </a:r>
          </a:p>
          <a:p>
            <a:pPr>
              <a:lnSpc>
                <a:spcPct val="150000"/>
              </a:lnSpc>
            </a:pPr>
            <a:r>
              <a:rPr lang="en-US" altLang="en-US" sz="2400" dirty="0"/>
              <a:t>		- classroom </a:t>
            </a:r>
            <a:r>
              <a:rPr lang="en-US" altLang="en-US" sz="2400" dirty="0" err="1"/>
              <a:t>organisational</a:t>
            </a:r>
            <a:r>
              <a:rPr lang="en-US" altLang="en-US" sz="2400" dirty="0"/>
              <a:t> skills</a:t>
            </a:r>
          </a:p>
          <a:p>
            <a:pPr>
              <a:lnSpc>
                <a:spcPct val="150000"/>
              </a:lnSpc>
            </a:pPr>
            <a:r>
              <a:rPr lang="en-US" altLang="en-US" sz="2400" dirty="0"/>
              <a:t>		- completion of home study</a:t>
            </a:r>
          </a:p>
          <a:p>
            <a:pPr>
              <a:lnSpc>
                <a:spcPct val="150000"/>
              </a:lnSpc>
            </a:pPr>
            <a:r>
              <a:rPr lang="en-US" altLang="en-US" sz="2400" dirty="0"/>
              <a:t>		- classroom </a:t>
            </a:r>
            <a:r>
              <a:rPr lang="en-US" altLang="en-US" sz="2400" dirty="0" err="1"/>
              <a:t>behaviour</a:t>
            </a:r>
            <a:endParaRPr lang="en-US" altLang="en-US" sz="2400" dirty="0"/>
          </a:p>
          <a:p>
            <a:pPr>
              <a:lnSpc>
                <a:spcPct val="150000"/>
              </a:lnSpc>
            </a:pPr>
            <a:r>
              <a:rPr lang="en-US" altLang="en-US" sz="2400" dirty="0"/>
              <a:t>		- ability to meet due dates</a:t>
            </a:r>
          </a:p>
          <a:p>
            <a:pPr>
              <a:lnSpc>
                <a:spcPct val="150000"/>
              </a:lnSpc>
            </a:pPr>
            <a:r>
              <a:rPr lang="en-US" altLang="en-US" sz="2400" dirty="0">
                <a:solidFill>
                  <a:srgbClr val="FF0000"/>
                </a:solidFill>
              </a:rPr>
              <a:t>Create a portfolio of your best work to show me.</a:t>
            </a:r>
          </a:p>
          <a:p>
            <a:pPr>
              <a:lnSpc>
                <a:spcPct val="150000"/>
              </a:lnSpc>
            </a:pPr>
            <a:r>
              <a:rPr lang="en-US" altLang="en-US" sz="2400" dirty="0"/>
              <a:t>    Apply on-line before the 1st August 2017</a:t>
            </a:r>
          </a:p>
          <a:p>
            <a:pPr>
              <a:lnSpc>
                <a:spcPct val="150000"/>
              </a:lnSpc>
            </a:pPr>
            <a:endParaRPr lang="en-AU" altLang="en-US" sz="2400" dirty="0"/>
          </a:p>
          <a:p>
            <a:pPr>
              <a:lnSpc>
                <a:spcPct val="150000"/>
              </a:lnSpc>
            </a:pPr>
            <a:endParaRPr lang="en-AU" sz="2400" dirty="0"/>
          </a:p>
        </p:txBody>
      </p:sp>
    </p:spTree>
    <p:extLst>
      <p:ext uri="{BB962C8B-B14F-4D97-AF65-F5344CB8AC3E}">
        <p14:creationId xmlns:p14="http://schemas.microsoft.com/office/powerpoint/2010/main" val="288334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431" y="263992"/>
            <a:ext cx="9333139" cy="646331"/>
          </a:xfrm>
          <a:prstGeom prst="rect">
            <a:avLst/>
          </a:prstGeom>
          <a:noFill/>
        </p:spPr>
        <p:txBody>
          <a:bodyPr wrap="square" rtlCol="0">
            <a:spAutoFit/>
          </a:bodyPr>
          <a:lstStyle/>
          <a:p>
            <a:pPr algn="ctr">
              <a:spcBef>
                <a:spcPct val="0"/>
              </a:spcBef>
              <a:buFontTx/>
              <a:buNone/>
            </a:pPr>
            <a:r>
              <a:rPr lang="en-AU" altLang="en-US" sz="3600" dirty="0">
                <a:solidFill>
                  <a:srgbClr val="FF0000"/>
                </a:solidFill>
                <a:latin typeface="+mj-lt"/>
              </a:rPr>
              <a:t>How do I apply for a Unit 1 &amp; 2?</a:t>
            </a:r>
            <a:endParaRPr lang="en-AU" altLang="en-US" sz="3600" dirty="0">
              <a:solidFill>
                <a:srgbClr val="FF0000"/>
              </a:solidFill>
              <a:latin typeface="+mj-lt"/>
            </a:endParaRPr>
          </a:p>
        </p:txBody>
      </p:sp>
      <p:sp>
        <p:nvSpPr>
          <p:cNvPr id="4" name="TextBox 3"/>
          <p:cNvSpPr txBox="1"/>
          <p:nvPr/>
        </p:nvSpPr>
        <p:spPr>
          <a:xfrm>
            <a:off x="1801585" y="1186543"/>
            <a:ext cx="8588829" cy="800219"/>
          </a:xfrm>
          <a:prstGeom prst="rect">
            <a:avLst/>
          </a:prstGeom>
          <a:noFill/>
        </p:spPr>
        <p:txBody>
          <a:bodyPr wrap="square" rtlCol="0">
            <a:spAutoFit/>
          </a:bodyPr>
          <a:lstStyle/>
          <a:p>
            <a:pPr algn="just">
              <a:lnSpc>
                <a:spcPct val="115000"/>
              </a:lnSpc>
              <a:spcAft>
                <a:spcPts val="600"/>
              </a:spcAft>
              <a:defRPr/>
            </a:pPr>
            <a:r>
              <a:rPr lang="en-US" sz="2000" kern="1400" dirty="0">
                <a:solidFill>
                  <a:srgbClr val="000000"/>
                </a:solidFill>
                <a:ea typeface="Times New Roman" panose="02020603050405020304" pitchFamily="18" charset="0"/>
                <a:cs typeface="Times New Roman" panose="02020603050405020304" pitchFamily="18" charset="0"/>
              </a:rPr>
              <a:t>To apply to study a Units 1 and 2 subject in Year 10 students will need to complete an </a:t>
            </a:r>
            <a:r>
              <a:rPr lang="en-US" sz="2000" b="1" u="sng" kern="1400" dirty="0">
                <a:solidFill>
                  <a:srgbClr val="000000"/>
                </a:solidFill>
                <a:ea typeface="Times New Roman" panose="02020603050405020304" pitchFamily="18" charset="0"/>
                <a:cs typeface="Times New Roman" panose="02020603050405020304" pitchFamily="18" charset="0"/>
              </a:rPr>
              <a:t>on-line form which can be found on the College website </a:t>
            </a:r>
            <a:endParaRPr lang="en-AU" sz="2000" dirty="0">
              <a:ea typeface="Calibri" panose="020F050202020403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2078038"/>
            <a:ext cx="2447925" cy="2952750"/>
          </a:xfrm>
          <a:prstGeom prst="rect">
            <a:avLst/>
          </a:prstGeom>
          <a:noFill/>
          <a:ln w="25400">
            <a:solidFill>
              <a:srgbClr val="9E9E9E"/>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078038"/>
            <a:ext cx="38354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01584" y="5040540"/>
            <a:ext cx="8588829" cy="800219"/>
          </a:xfrm>
          <a:prstGeom prst="rect">
            <a:avLst/>
          </a:prstGeom>
          <a:noFill/>
        </p:spPr>
        <p:txBody>
          <a:bodyPr wrap="square" rtlCol="0">
            <a:spAutoFit/>
          </a:bodyPr>
          <a:lstStyle/>
          <a:p>
            <a:pPr algn="just">
              <a:lnSpc>
                <a:spcPct val="115000"/>
              </a:lnSpc>
              <a:spcAft>
                <a:spcPts val="800"/>
              </a:spcAft>
              <a:defRPr/>
            </a:pPr>
            <a:r>
              <a:rPr lang="en-US" sz="2000" kern="1400" dirty="0">
                <a:solidFill>
                  <a:srgbClr val="000000"/>
                </a:solidFill>
                <a:ea typeface="Times New Roman" panose="02020603050405020304" pitchFamily="18" charset="0"/>
                <a:cs typeface="Times New Roman" panose="02020603050405020304" pitchFamily="18" charset="0"/>
              </a:rPr>
              <a:t>Students will also participate in an interview with one of the Deputy Principals and or mentor teacher.</a:t>
            </a:r>
            <a:endParaRPr lang="en-AU" sz="2000" dirty="0">
              <a:ea typeface="Calibri" panose="020F0502020204030204" pitchFamily="34" charset="0"/>
            </a:endParaRPr>
          </a:p>
        </p:txBody>
      </p:sp>
    </p:spTree>
    <p:extLst>
      <p:ext uri="{BB962C8B-B14F-4D97-AF65-F5344CB8AC3E}">
        <p14:creationId xmlns:p14="http://schemas.microsoft.com/office/powerpoint/2010/main" val="67148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431" y="202697"/>
            <a:ext cx="9333139"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Preparation for Subject Selection</a:t>
            </a:r>
            <a:endParaRPr lang="en-AU" sz="3600" dirty="0">
              <a:solidFill>
                <a:srgbClr val="005596"/>
              </a:solidFill>
            </a:endParaRPr>
          </a:p>
        </p:txBody>
      </p:sp>
      <p:sp>
        <p:nvSpPr>
          <p:cNvPr id="3" name="TextBox 2"/>
          <p:cNvSpPr txBox="1"/>
          <p:nvPr/>
        </p:nvSpPr>
        <p:spPr>
          <a:xfrm>
            <a:off x="558574" y="750999"/>
            <a:ext cx="10025743" cy="5107873"/>
          </a:xfrm>
          <a:prstGeom prst="rect">
            <a:avLst/>
          </a:prstGeom>
          <a:noFill/>
        </p:spPr>
        <p:txBody>
          <a:bodyPr wrap="square" rtlCol="0">
            <a:spAutoFit/>
          </a:bodyPr>
          <a:lstStyle/>
          <a:p>
            <a:pPr marL="514350" indent="-514350">
              <a:lnSpc>
                <a:spcPct val="150000"/>
              </a:lnSpc>
              <a:buFontTx/>
              <a:buAutoNum type="arabicPeriod"/>
              <a:defRPr/>
            </a:pPr>
            <a:r>
              <a:rPr lang="en-AU" altLang="en-US" sz="2200" dirty="0"/>
              <a:t>Session with Ms. McDonald (last term)</a:t>
            </a:r>
          </a:p>
          <a:p>
            <a:pPr marL="514350" indent="-514350">
              <a:lnSpc>
                <a:spcPct val="150000"/>
              </a:lnSpc>
              <a:buFontTx/>
              <a:buAutoNum type="arabicPeriod"/>
              <a:defRPr/>
            </a:pPr>
            <a:r>
              <a:rPr lang="en-AU" altLang="en-US" sz="2200" dirty="0"/>
              <a:t>Read the Information Book carefully</a:t>
            </a:r>
          </a:p>
          <a:p>
            <a:pPr>
              <a:lnSpc>
                <a:spcPct val="150000"/>
              </a:lnSpc>
              <a:defRPr/>
            </a:pPr>
            <a:r>
              <a:rPr lang="en-AU" altLang="en-US" sz="2200" dirty="0"/>
              <a:t>3.  Year 9 Mentoring sessions- during </a:t>
            </a:r>
            <a:r>
              <a:rPr lang="en-AU" altLang="en-US" sz="2200" dirty="0" err="1"/>
              <a:t>Melb</a:t>
            </a:r>
            <a:r>
              <a:rPr lang="en-AU" altLang="en-US" sz="2200" dirty="0"/>
              <a:t> </a:t>
            </a:r>
            <a:r>
              <a:rPr lang="en-AU" altLang="en-US" sz="2200" dirty="0" err="1"/>
              <a:t>exp</a:t>
            </a:r>
            <a:r>
              <a:rPr lang="en-AU" altLang="en-US" sz="2200" dirty="0"/>
              <a:t> weeks.</a:t>
            </a:r>
          </a:p>
          <a:p>
            <a:pPr>
              <a:lnSpc>
                <a:spcPct val="150000"/>
              </a:lnSpc>
              <a:defRPr/>
            </a:pPr>
            <a:r>
              <a:rPr lang="en-AU" altLang="en-US" sz="2200" dirty="0"/>
              <a:t>4. Talk to current teachers and obtain their </a:t>
            </a:r>
            <a:r>
              <a:rPr lang="en-AU" altLang="en-US" sz="2200" dirty="0" smtClean="0"/>
              <a:t>recommendations</a:t>
            </a:r>
            <a:r>
              <a:rPr lang="en-AU" altLang="en-US" sz="2200" dirty="0"/>
              <a:t>.</a:t>
            </a:r>
          </a:p>
          <a:p>
            <a:pPr>
              <a:lnSpc>
                <a:spcPct val="150000"/>
              </a:lnSpc>
              <a:defRPr/>
            </a:pPr>
            <a:r>
              <a:rPr lang="en-AU" altLang="en-US" sz="2200" dirty="0"/>
              <a:t>5. Discuss subjects with:</a:t>
            </a:r>
          </a:p>
          <a:p>
            <a:pPr lvl="1">
              <a:lnSpc>
                <a:spcPct val="150000"/>
              </a:lnSpc>
              <a:buFont typeface="Wingdings" panose="05000000000000000000" pitchFamily="2" charset="2"/>
              <a:buChar char="Ø"/>
              <a:defRPr/>
            </a:pPr>
            <a:r>
              <a:rPr lang="en-AU" altLang="en-US" sz="2200" dirty="0"/>
              <a:t>	</a:t>
            </a:r>
            <a:r>
              <a:rPr lang="en-US" altLang="en-US" sz="2200" dirty="0"/>
              <a:t>Parents</a:t>
            </a:r>
          </a:p>
          <a:p>
            <a:pPr lvl="1">
              <a:lnSpc>
                <a:spcPct val="150000"/>
              </a:lnSpc>
              <a:buFont typeface="Wingdings" panose="05000000000000000000" pitchFamily="2" charset="2"/>
              <a:buChar char="Ø"/>
              <a:defRPr/>
            </a:pPr>
            <a:r>
              <a:rPr lang="en-US" altLang="en-US" sz="2200" dirty="0"/>
              <a:t>Subject teachers</a:t>
            </a:r>
          </a:p>
          <a:p>
            <a:pPr lvl="1">
              <a:lnSpc>
                <a:spcPct val="150000"/>
              </a:lnSpc>
              <a:buFont typeface="Wingdings" panose="05000000000000000000" pitchFamily="2" charset="2"/>
              <a:buChar char="Ø"/>
              <a:defRPr/>
            </a:pPr>
            <a:r>
              <a:rPr lang="en-US" altLang="en-US" sz="2200" dirty="0"/>
              <a:t> Faculty leaders</a:t>
            </a:r>
          </a:p>
          <a:p>
            <a:pPr lvl="1">
              <a:lnSpc>
                <a:spcPct val="150000"/>
              </a:lnSpc>
              <a:buFont typeface="Wingdings" panose="05000000000000000000" pitchFamily="2" charset="2"/>
              <a:buChar char="Ø"/>
              <a:defRPr/>
            </a:pPr>
            <a:r>
              <a:rPr lang="en-US" altLang="en-US" sz="2200" dirty="0"/>
              <a:t> Mentor teacher</a:t>
            </a:r>
          </a:p>
          <a:p>
            <a:pPr lvl="1">
              <a:lnSpc>
                <a:spcPct val="150000"/>
              </a:lnSpc>
              <a:buFont typeface="Wingdings" panose="05000000000000000000" pitchFamily="2" charset="2"/>
              <a:buChar char="Ø"/>
              <a:defRPr/>
            </a:pPr>
            <a:r>
              <a:rPr lang="en-US" altLang="en-US" sz="2200" dirty="0"/>
              <a:t>Careers teacher</a:t>
            </a:r>
            <a:endParaRPr lang="en-US" altLang="en-US" sz="2200" dirty="0"/>
          </a:p>
        </p:txBody>
      </p:sp>
    </p:spTree>
    <p:extLst>
      <p:ext uri="{BB962C8B-B14F-4D97-AF65-F5344CB8AC3E}">
        <p14:creationId xmlns:p14="http://schemas.microsoft.com/office/powerpoint/2010/main" val="230494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431" y="72068"/>
            <a:ext cx="9333139" cy="1200329"/>
          </a:xfrm>
          <a:prstGeom prst="rect">
            <a:avLst/>
          </a:prstGeom>
          <a:noFill/>
        </p:spPr>
        <p:txBody>
          <a:bodyPr wrap="square" rtlCol="0">
            <a:spAutoFit/>
          </a:bodyPr>
          <a:lstStyle/>
          <a:p>
            <a:pPr algn="ctr"/>
            <a:r>
              <a:rPr lang="en-AU" altLang="en-US" sz="3600" dirty="0">
                <a:solidFill>
                  <a:srgbClr val="005596"/>
                </a:solidFill>
              </a:rPr>
              <a:t>How do I submit my subject preferences?</a:t>
            </a:r>
            <a:br>
              <a:rPr lang="en-AU" altLang="en-US" sz="3600" dirty="0">
                <a:solidFill>
                  <a:srgbClr val="005596"/>
                </a:solidFill>
              </a:rPr>
            </a:br>
            <a:r>
              <a:rPr lang="en-AU" altLang="en-US" sz="3600" dirty="0">
                <a:solidFill>
                  <a:srgbClr val="005596"/>
                </a:solidFill>
              </a:rPr>
              <a:t>You will get an email like </a:t>
            </a:r>
            <a:r>
              <a:rPr lang="en-AU" altLang="en-US" sz="3600" dirty="0" smtClean="0">
                <a:solidFill>
                  <a:srgbClr val="005596"/>
                </a:solidFill>
              </a:rPr>
              <a:t>this:</a:t>
            </a:r>
            <a:endParaRPr lang="en-AU" sz="3600" dirty="0">
              <a:solidFill>
                <a:srgbClr val="005596"/>
              </a:solidFill>
            </a:endParaRPr>
          </a:p>
        </p:txBody>
      </p:sp>
      <p:pic>
        <p:nvPicPr>
          <p:cNvPr id="3"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19362" y="1196197"/>
            <a:ext cx="7153275" cy="4525963"/>
          </a:xfrm>
          <a:prstGeom prst="rect">
            <a:avLst/>
          </a:prstGeom>
        </p:spPr>
      </p:pic>
    </p:spTree>
    <p:extLst>
      <p:ext uri="{BB962C8B-B14F-4D97-AF65-F5344CB8AC3E}">
        <p14:creationId xmlns:p14="http://schemas.microsoft.com/office/powerpoint/2010/main" val="74671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101" y="100593"/>
            <a:ext cx="11121798" cy="830997"/>
          </a:xfrm>
          <a:prstGeom prst="rect">
            <a:avLst/>
          </a:prstGeom>
          <a:noFill/>
        </p:spPr>
        <p:txBody>
          <a:bodyPr wrap="square" rtlCol="0">
            <a:spAutoFit/>
          </a:bodyPr>
          <a:lstStyle/>
          <a:p>
            <a:pPr algn="ctr"/>
            <a:r>
              <a:rPr lang="en-US" altLang="en-US" sz="2400" dirty="0">
                <a:solidFill>
                  <a:srgbClr val="005596"/>
                </a:solidFill>
              </a:rPr>
              <a:t>Unit 1 &amp; 2 Applications due on line 1</a:t>
            </a:r>
            <a:r>
              <a:rPr lang="en-US" altLang="en-US" sz="2400" baseline="30000" dirty="0">
                <a:solidFill>
                  <a:srgbClr val="005596"/>
                </a:solidFill>
              </a:rPr>
              <a:t>st</a:t>
            </a:r>
            <a:r>
              <a:rPr lang="en-US" altLang="en-US" sz="2400" dirty="0">
                <a:solidFill>
                  <a:srgbClr val="005596"/>
                </a:solidFill>
              </a:rPr>
              <a:t> August</a:t>
            </a:r>
            <a:br>
              <a:rPr lang="en-US" altLang="en-US" sz="2400" dirty="0">
                <a:solidFill>
                  <a:srgbClr val="005596"/>
                </a:solidFill>
              </a:rPr>
            </a:br>
            <a:r>
              <a:rPr lang="en-US" altLang="en-US" sz="2400" dirty="0">
                <a:solidFill>
                  <a:srgbClr val="005596"/>
                </a:solidFill>
              </a:rPr>
              <a:t>Year 10 2018 subject due on line Wednesday 23</a:t>
            </a:r>
            <a:r>
              <a:rPr lang="en-US" altLang="en-US" sz="2400" baseline="30000" dirty="0">
                <a:solidFill>
                  <a:srgbClr val="005596"/>
                </a:solidFill>
              </a:rPr>
              <a:t>rd</a:t>
            </a:r>
            <a:r>
              <a:rPr lang="en-US" altLang="en-US" sz="2400" dirty="0">
                <a:solidFill>
                  <a:srgbClr val="005596"/>
                </a:solidFill>
              </a:rPr>
              <a:t> </a:t>
            </a:r>
            <a:r>
              <a:rPr lang="en-US" altLang="en-US" sz="2400" dirty="0" smtClean="0">
                <a:solidFill>
                  <a:srgbClr val="005596"/>
                </a:solidFill>
              </a:rPr>
              <a:t>August</a:t>
            </a:r>
            <a:endParaRPr lang="en-AU" sz="2400" dirty="0">
              <a:solidFill>
                <a:srgbClr val="005596"/>
              </a:solidFill>
            </a:endParaRPr>
          </a:p>
        </p:txBody>
      </p:sp>
      <p:sp>
        <p:nvSpPr>
          <p:cNvPr id="3" name="TextBox 2"/>
          <p:cNvSpPr txBox="1">
            <a:spLocks noChangeArrowheads="1"/>
          </p:cNvSpPr>
          <p:nvPr/>
        </p:nvSpPr>
        <p:spPr bwMode="auto">
          <a:xfrm>
            <a:off x="864165" y="260758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Languages</a:t>
            </a:r>
          </a:p>
          <a:p>
            <a:pPr>
              <a:spcBef>
                <a:spcPct val="0"/>
              </a:spcBef>
              <a:buFontTx/>
              <a:buNone/>
            </a:pPr>
            <a:r>
              <a:rPr lang="en-AU" altLang="en-US" sz="1800" dirty="0"/>
              <a:t>Yoshie Burrows</a:t>
            </a:r>
          </a:p>
        </p:txBody>
      </p:sp>
      <p:sp>
        <p:nvSpPr>
          <p:cNvPr id="4" name="TextBox 4"/>
          <p:cNvSpPr txBox="1">
            <a:spLocks noChangeArrowheads="1"/>
          </p:cNvSpPr>
          <p:nvPr/>
        </p:nvSpPr>
        <p:spPr bwMode="auto">
          <a:xfrm>
            <a:off x="3130095" y="2330561"/>
            <a:ext cx="1906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AU" altLang="en-US" sz="1800" dirty="0"/>
          </a:p>
          <a:p>
            <a:pPr>
              <a:spcBef>
                <a:spcPct val="0"/>
              </a:spcBef>
              <a:buFontTx/>
              <a:buNone/>
            </a:pPr>
            <a:r>
              <a:rPr lang="en-AU" altLang="en-US" sz="1800" dirty="0"/>
              <a:t>Mathematics </a:t>
            </a:r>
          </a:p>
          <a:p>
            <a:pPr>
              <a:spcBef>
                <a:spcPct val="0"/>
              </a:spcBef>
              <a:buFontTx/>
              <a:buNone/>
            </a:pPr>
            <a:r>
              <a:rPr lang="en-AU" altLang="en-US" sz="1800" dirty="0"/>
              <a:t>Paula Wheaton</a:t>
            </a:r>
          </a:p>
          <a:p>
            <a:pPr>
              <a:spcBef>
                <a:spcPct val="0"/>
              </a:spcBef>
              <a:buFontTx/>
              <a:buNone/>
            </a:pPr>
            <a:endParaRPr lang="en-AU" altLang="en-US" sz="1800" dirty="0"/>
          </a:p>
        </p:txBody>
      </p:sp>
      <p:sp>
        <p:nvSpPr>
          <p:cNvPr id="5" name="TextBox 7"/>
          <p:cNvSpPr txBox="1">
            <a:spLocks noChangeArrowheads="1"/>
          </p:cNvSpPr>
          <p:nvPr/>
        </p:nvSpPr>
        <p:spPr bwMode="auto">
          <a:xfrm>
            <a:off x="5502388" y="2607580"/>
            <a:ext cx="1782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English</a:t>
            </a:r>
          </a:p>
          <a:p>
            <a:pPr>
              <a:spcBef>
                <a:spcPct val="0"/>
              </a:spcBef>
              <a:buFontTx/>
              <a:buNone/>
            </a:pPr>
            <a:r>
              <a:rPr lang="en-AU" altLang="en-US" sz="1800" dirty="0"/>
              <a:t>Jenna Larkin</a:t>
            </a:r>
          </a:p>
        </p:txBody>
      </p:sp>
      <p:sp>
        <p:nvSpPr>
          <p:cNvPr id="6" name="TextBox 9"/>
          <p:cNvSpPr txBox="1">
            <a:spLocks noChangeArrowheads="1"/>
          </p:cNvSpPr>
          <p:nvPr/>
        </p:nvSpPr>
        <p:spPr bwMode="auto">
          <a:xfrm>
            <a:off x="7631338" y="2640918"/>
            <a:ext cx="1989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Health and PE</a:t>
            </a:r>
          </a:p>
          <a:p>
            <a:pPr>
              <a:spcBef>
                <a:spcPct val="0"/>
              </a:spcBef>
              <a:buFontTx/>
              <a:buNone/>
            </a:pPr>
            <a:r>
              <a:rPr lang="en-AU" altLang="en-US" sz="1800" dirty="0"/>
              <a:t>Carmel Parker</a:t>
            </a:r>
          </a:p>
        </p:txBody>
      </p:sp>
      <p:sp>
        <p:nvSpPr>
          <p:cNvPr id="7" name="TextBox 15"/>
          <p:cNvSpPr txBox="1">
            <a:spLocks noChangeArrowheads="1"/>
          </p:cNvSpPr>
          <p:nvPr/>
        </p:nvSpPr>
        <p:spPr bwMode="auto">
          <a:xfrm>
            <a:off x="9894774" y="2607581"/>
            <a:ext cx="176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Science</a:t>
            </a:r>
          </a:p>
          <a:p>
            <a:pPr>
              <a:spcBef>
                <a:spcPct val="0"/>
              </a:spcBef>
              <a:buFontTx/>
              <a:buNone/>
            </a:pPr>
            <a:r>
              <a:rPr lang="en-AU" altLang="en-US" sz="1800" dirty="0"/>
              <a:t>Natalie Howard</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8540" y="1050129"/>
            <a:ext cx="1008179" cy="143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7378" y="1049653"/>
            <a:ext cx="10096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5411" y="1040129"/>
            <a:ext cx="10223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07679" y="1050128"/>
            <a:ext cx="10429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78207" y="1020758"/>
            <a:ext cx="108384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p:nvSpPr>
        <p:spPr bwMode="auto">
          <a:xfrm>
            <a:off x="1267765" y="4938274"/>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The Arts</a:t>
            </a:r>
          </a:p>
          <a:p>
            <a:pPr>
              <a:spcBef>
                <a:spcPct val="0"/>
              </a:spcBef>
              <a:buFontTx/>
              <a:buNone/>
            </a:pPr>
            <a:r>
              <a:rPr lang="en-AU" altLang="en-US" sz="1800" dirty="0"/>
              <a:t>Stephanie Greet</a:t>
            </a:r>
          </a:p>
        </p:txBody>
      </p:sp>
      <p:sp>
        <p:nvSpPr>
          <p:cNvPr id="14" name="TextBox 17"/>
          <p:cNvSpPr txBox="1">
            <a:spLocks noChangeArrowheads="1"/>
          </p:cNvSpPr>
          <p:nvPr/>
        </p:nvSpPr>
        <p:spPr bwMode="auto">
          <a:xfrm>
            <a:off x="3974662" y="4947762"/>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Technology</a:t>
            </a:r>
          </a:p>
          <a:p>
            <a:pPr>
              <a:spcBef>
                <a:spcPct val="0"/>
              </a:spcBef>
              <a:buFontTx/>
              <a:buNone/>
            </a:pPr>
            <a:r>
              <a:rPr lang="en-AU" altLang="en-US" sz="1800" dirty="0"/>
              <a:t>Thea Mooney</a:t>
            </a:r>
          </a:p>
        </p:txBody>
      </p:sp>
      <p:sp>
        <p:nvSpPr>
          <p:cNvPr id="15" name="TextBox 18"/>
          <p:cNvSpPr txBox="1">
            <a:spLocks noChangeArrowheads="1"/>
          </p:cNvSpPr>
          <p:nvPr/>
        </p:nvSpPr>
        <p:spPr bwMode="auto">
          <a:xfrm>
            <a:off x="6771501" y="4956354"/>
            <a:ext cx="1782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Religion</a:t>
            </a:r>
          </a:p>
          <a:p>
            <a:pPr>
              <a:spcBef>
                <a:spcPct val="0"/>
              </a:spcBef>
              <a:buFontTx/>
              <a:buNone/>
            </a:pPr>
            <a:r>
              <a:rPr lang="en-AU" altLang="en-US" sz="1800" dirty="0"/>
              <a:t>Felicity </a:t>
            </a:r>
            <a:r>
              <a:rPr lang="en-AU" altLang="en-US" sz="1800" dirty="0" err="1"/>
              <a:t>Knobel</a:t>
            </a:r>
            <a:endParaRPr lang="en-AU" altLang="en-US" sz="1800" dirty="0"/>
          </a:p>
        </p:txBody>
      </p:sp>
      <p:sp>
        <p:nvSpPr>
          <p:cNvPr id="16" name="TextBox 20"/>
          <p:cNvSpPr txBox="1">
            <a:spLocks noChangeArrowheads="1"/>
          </p:cNvSpPr>
          <p:nvPr/>
        </p:nvSpPr>
        <p:spPr bwMode="auto">
          <a:xfrm>
            <a:off x="9331327" y="4947761"/>
            <a:ext cx="2135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dirty="0"/>
              <a:t>Humanities</a:t>
            </a:r>
          </a:p>
          <a:p>
            <a:pPr>
              <a:spcBef>
                <a:spcPct val="0"/>
              </a:spcBef>
              <a:buFontTx/>
              <a:buNone/>
            </a:pPr>
            <a:r>
              <a:rPr lang="en-AU" altLang="en-US" sz="1800" dirty="0"/>
              <a:t>Jayne </a:t>
            </a:r>
            <a:r>
              <a:rPr lang="en-AU" altLang="en-US" sz="1800" dirty="0" err="1"/>
              <a:t>Carrigg</a:t>
            </a:r>
            <a:endParaRPr lang="en-AU" altLang="en-US" sz="1800" dirty="0"/>
          </a:p>
        </p:txBody>
      </p:sp>
      <p:pic>
        <p:nvPicPr>
          <p:cNvPr id="17"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99625" y="3474621"/>
            <a:ext cx="968389" cy="138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3494" y="3430578"/>
            <a:ext cx="1013226" cy="14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13596" y="3376039"/>
            <a:ext cx="1052795" cy="15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71733" y="3371870"/>
            <a:ext cx="1057232" cy="150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47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7950" y="326571"/>
            <a:ext cx="6896100" cy="1754326"/>
          </a:xfrm>
          <a:prstGeom prst="rect">
            <a:avLst/>
          </a:prstGeom>
          <a:noFill/>
        </p:spPr>
        <p:txBody>
          <a:bodyPr wrap="square" rtlCol="0">
            <a:spAutoFit/>
          </a:bodyPr>
          <a:lstStyle/>
          <a:p>
            <a:pPr algn="ctr"/>
            <a:r>
              <a:rPr lang="en-AU" altLang="en-US" sz="3600" dirty="0">
                <a:solidFill>
                  <a:srgbClr val="005596"/>
                </a:solidFill>
              </a:rPr>
              <a:t>Year 10</a:t>
            </a:r>
            <a:br>
              <a:rPr lang="en-AU" altLang="en-US" sz="3600" dirty="0">
                <a:solidFill>
                  <a:srgbClr val="005596"/>
                </a:solidFill>
              </a:rPr>
            </a:br>
            <a:r>
              <a:rPr lang="en-AU" altLang="en-US" sz="3600" dirty="0">
                <a:solidFill>
                  <a:srgbClr val="005596"/>
                </a:solidFill>
              </a:rPr>
              <a:t>Building a strong foundation to Senior Secondary pathways</a:t>
            </a:r>
            <a:endParaRPr lang="en-AU" sz="3600" dirty="0">
              <a:solidFill>
                <a:srgbClr val="005596"/>
              </a:solidFill>
            </a:endParaRPr>
          </a:p>
        </p:txBody>
      </p:sp>
      <p:sp>
        <p:nvSpPr>
          <p:cNvPr id="3" name="TextBox 2"/>
          <p:cNvSpPr txBox="1"/>
          <p:nvPr/>
        </p:nvSpPr>
        <p:spPr>
          <a:xfrm>
            <a:off x="1175657" y="2080897"/>
            <a:ext cx="7701643" cy="4433073"/>
          </a:xfrm>
          <a:prstGeom prst="rect">
            <a:avLst/>
          </a:prstGeom>
          <a:noFill/>
        </p:spPr>
        <p:txBody>
          <a:bodyPr wrap="square" rtlCol="0">
            <a:spAutoFit/>
          </a:bodyPr>
          <a:lstStyle/>
          <a:p>
            <a:pPr>
              <a:lnSpc>
                <a:spcPct val="150000"/>
              </a:lnSpc>
              <a:defRPr/>
            </a:pPr>
            <a:r>
              <a:rPr lang="en-AU" altLang="en-US" sz="3200" dirty="0"/>
              <a:t>We offer</a:t>
            </a:r>
            <a:r>
              <a:rPr lang="en-AU" altLang="en-US" sz="3200" dirty="0" smtClean="0"/>
              <a:t>:</a:t>
            </a:r>
            <a:endParaRPr lang="en-AU" altLang="en-US" sz="3200" dirty="0"/>
          </a:p>
          <a:p>
            <a:pPr marL="285750" indent="-285750">
              <a:lnSpc>
                <a:spcPct val="150000"/>
              </a:lnSpc>
              <a:buFont typeface="Arial" panose="020B0604020202020204" pitchFamily="34" charset="0"/>
              <a:buChar char="•"/>
              <a:defRPr/>
            </a:pPr>
            <a:r>
              <a:rPr lang="en-AU" altLang="en-US" sz="3200" dirty="0"/>
              <a:t>Comprehensive core of subjects</a:t>
            </a:r>
          </a:p>
          <a:p>
            <a:pPr marL="285750" indent="-285750">
              <a:lnSpc>
                <a:spcPct val="150000"/>
              </a:lnSpc>
              <a:buFont typeface="Arial" panose="020B0604020202020204" pitchFamily="34" charset="0"/>
              <a:buChar char="•"/>
              <a:defRPr/>
            </a:pPr>
            <a:r>
              <a:rPr lang="en-AU" altLang="en-US" sz="3200" dirty="0"/>
              <a:t>Covering all key learning areas</a:t>
            </a:r>
          </a:p>
          <a:p>
            <a:pPr marL="285750" indent="-285750">
              <a:lnSpc>
                <a:spcPct val="150000"/>
              </a:lnSpc>
              <a:buFont typeface="Arial" panose="020B0604020202020204" pitchFamily="34" charset="0"/>
              <a:buChar char="•"/>
              <a:defRPr/>
            </a:pPr>
            <a:r>
              <a:rPr lang="en-AU" altLang="en-US" sz="3200" dirty="0"/>
              <a:t>Allowing some choice in the curriculum through the elective program.</a:t>
            </a:r>
            <a:endParaRPr lang="en-US" altLang="en-US" sz="3200" dirty="0"/>
          </a:p>
          <a:p>
            <a:pPr>
              <a:lnSpc>
                <a:spcPct val="150000"/>
              </a:lnSpc>
            </a:pPr>
            <a:endParaRPr lang="en-AU" sz="3200" dirty="0"/>
          </a:p>
        </p:txBody>
      </p:sp>
    </p:spTree>
    <p:extLst>
      <p:ext uri="{BB962C8B-B14F-4D97-AF65-F5344CB8AC3E}">
        <p14:creationId xmlns:p14="http://schemas.microsoft.com/office/powerpoint/2010/main" val="193901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1200329"/>
          </a:xfrm>
          <a:prstGeom prst="rect">
            <a:avLst/>
          </a:prstGeom>
          <a:noFill/>
        </p:spPr>
        <p:txBody>
          <a:bodyPr wrap="square" rtlCol="0">
            <a:spAutoFit/>
          </a:bodyPr>
          <a:lstStyle/>
          <a:p>
            <a:pPr algn="ctr"/>
            <a:r>
              <a:rPr lang="en-AU" altLang="en-US" sz="3600" dirty="0">
                <a:solidFill>
                  <a:srgbClr val="005596"/>
                </a:solidFill>
                <a:cs typeface="Tahoma" panose="020B0604030504040204" pitchFamily="34" charset="0"/>
              </a:rPr>
              <a:t>Senior Secondary </a:t>
            </a:r>
            <a:r>
              <a:rPr lang="en-AU" altLang="en-US" sz="3600" dirty="0" smtClean="0">
                <a:solidFill>
                  <a:srgbClr val="005596"/>
                </a:solidFill>
                <a:cs typeface="Tahoma" panose="020B0604030504040204" pitchFamily="34" charset="0"/>
              </a:rPr>
              <a:t>Options </a:t>
            </a:r>
            <a:r>
              <a:rPr lang="en-AU" altLang="en-US" sz="3600" dirty="0">
                <a:solidFill>
                  <a:srgbClr val="005596"/>
                </a:solidFill>
                <a:cs typeface="Tahoma" panose="020B0604030504040204" pitchFamily="34" charset="0"/>
              </a:rPr>
              <a:t>at </a:t>
            </a:r>
            <a:br>
              <a:rPr lang="en-AU" altLang="en-US" sz="3600" dirty="0">
                <a:solidFill>
                  <a:srgbClr val="005596"/>
                </a:solidFill>
                <a:cs typeface="Tahoma" panose="020B0604030504040204" pitchFamily="34" charset="0"/>
              </a:rPr>
            </a:br>
            <a:r>
              <a:rPr lang="en-AU" altLang="en-US" sz="3600" dirty="0">
                <a:solidFill>
                  <a:srgbClr val="005596"/>
                </a:solidFill>
                <a:cs typeface="Tahoma" panose="020B0604030504040204" pitchFamily="34" charset="0"/>
              </a:rPr>
              <a:t>Loreto College</a:t>
            </a:r>
            <a:endParaRPr lang="en-AU" sz="3600" dirty="0">
              <a:solidFill>
                <a:srgbClr val="005596"/>
              </a:solidFill>
            </a:endParaRPr>
          </a:p>
        </p:txBody>
      </p:sp>
      <p:sp>
        <p:nvSpPr>
          <p:cNvPr id="3" name="TextBox 2"/>
          <p:cNvSpPr txBox="1"/>
          <p:nvPr/>
        </p:nvSpPr>
        <p:spPr>
          <a:xfrm>
            <a:off x="947057" y="1526900"/>
            <a:ext cx="8741229" cy="4770537"/>
          </a:xfrm>
          <a:prstGeom prst="rect">
            <a:avLst/>
          </a:prstGeom>
          <a:noFill/>
        </p:spPr>
        <p:txBody>
          <a:bodyPr wrap="square" rtlCol="0">
            <a:spAutoFit/>
          </a:bodyPr>
          <a:lstStyle/>
          <a:p>
            <a:pPr>
              <a:spcBef>
                <a:spcPct val="0"/>
              </a:spcBef>
              <a:buFontTx/>
              <a:buNone/>
            </a:pPr>
            <a:r>
              <a:rPr lang="en-AU" altLang="en-US" sz="3200" dirty="0" smtClean="0"/>
              <a:t>Three </a:t>
            </a:r>
            <a:r>
              <a:rPr lang="en-AU" altLang="en-US" sz="3200" dirty="0"/>
              <a:t>possible </a:t>
            </a:r>
            <a:r>
              <a:rPr lang="en-AU" altLang="en-US" sz="3200" dirty="0" smtClean="0"/>
              <a:t>pathways/combinations:</a:t>
            </a:r>
            <a:endParaRPr lang="en-AU" altLang="en-US" sz="3200" dirty="0"/>
          </a:p>
          <a:p>
            <a:pPr>
              <a:spcBef>
                <a:spcPct val="0"/>
              </a:spcBef>
              <a:buFontTx/>
              <a:buNone/>
            </a:pPr>
            <a:endParaRPr lang="en-AU" altLang="en-US" sz="3200" dirty="0"/>
          </a:p>
          <a:p>
            <a:pPr marL="457200" indent="-457200">
              <a:spcBef>
                <a:spcPct val="0"/>
              </a:spcBef>
              <a:buFont typeface="Arial" panose="020B0604020202020204" pitchFamily="34" charset="0"/>
              <a:buChar char="•"/>
            </a:pPr>
            <a:r>
              <a:rPr lang="en-AU" altLang="en-US" sz="3200" dirty="0"/>
              <a:t>VCE – Victorian Certificate of Education</a:t>
            </a:r>
          </a:p>
          <a:p>
            <a:pPr>
              <a:spcBef>
                <a:spcPct val="0"/>
              </a:spcBef>
              <a:buFontTx/>
              <a:buNone/>
            </a:pPr>
            <a:r>
              <a:rPr lang="en-AU" altLang="en-US" sz="3200" dirty="0"/>
              <a:t>		    			</a:t>
            </a:r>
          </a:p>
          <a:p>
            <a:pPr marL="457200" indent="-457200">
              <a:spcBef>
                <a:spcPct val="0"/>
              </a:spcBef>
              <a:buFont typeface="Arial" panose="020B0604020202020204" pitchFamily="34" charset="0"/>
              <a:buChar char="•"/>
            </a:pPr>
            <a:r>
              <a:rPr lang="en-AU" altLang="en-US" sz="3200" dirty="0"/>
              <a:t>VCAL – Victorian Certificate of Applied Learning    </a:t>
            </a:r>
            <a:r>
              <a:rPr lang="en-AU" altLang="en-US" sz="3200" dirty="0" smtClean="0"/>
              <a:t/>
            </a:r>
            <a:br>
              <a:rPr lang="en-AU" altLang="en-US" sz="3200" dirty="0" smtClean="0"/>
            </a:br>
            <a:r>
              <a:rPr lang="en-AU" altLang="en-US" sz="3200" dirty="0" smtClean="0"/>
              <a:t>            </a:t>
            </a:r>
            <a:endParaRPr lang="en-AU" altLang="en-US" sz="3200" dirty="0"/>
          </a:p>
          <a:p>
            <a:pPr marL="457200" indent="-457200">
              <a:spcBef>
                <a:spcPct val="0"/>
              </a:spcBef>
              <a:buFont typeface="Arial" panose="020B0604020202020204" pitchFamily="34" charset="0"/>
              <a:buChar char="•"/>
            </a:pPr>
            <a:r>
              <a:rPr lang="en-AU" altLang="en-US" sz="3200" dirty="0"/>
              <a:t>VET – Vocational Education and Training</a:t>
            </a:r>
          </a:p>
          <a:p>
            <a:pPr>
              <a:lnSpc>
                <a:spcPct val="150000"/>
              </a:lnSpc>
            </a:pPr>
            <a:endParaRPr lang="en-AU" sz="3200" dirty="0"/>
          </a:p>
        </p:txBody>
      </p:sp>
    </p:spTree>
    <p:extLst>
      <p:ext uri="{BB962C8B-B14F-4D97-AF65-F5344CB8AC3E}">
        <p14:creationId xmlns:p14="http://schemas.microsoft.com/office/powerpoint/2010/main" val="288628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altLang="en-US" sz="3600" dirty="0" smtClean="0">
                <a:solidFill>
                  <a:srgbClr val="005596"/>
                </a:solidFill>
                <a:cs typeface="Tahoma" panose="020B0604030504040204" pitchFamily="34" charset="0"/>
              </a:rPr>
              <a:t>Year 10</a:t>
            </a:r>
            <a:endParaRPr lang="en-AU" sz="3600" dirty="0">
              <a:solidFill>
                <a:srgbClr val="005596"/>
              </a:solidFill>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03337"/>
            <a:ext cx="5500461" cy="41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7057" y="1782310"/>
            <a:ext cx="7701643" cy="2955746"/>
          </a:xfrm>
          <a:prstGeom prst="rect">
            <a:avLst/>
          </a:prstGeom>
          <a:noFill/>
        </p:spPr>
        <p:txBody>
          <a:bodyPr wrap="square" rtlCol="0">
            <a:spAutoFit/>
          </a:bodyPr>
          <a:lstStyle/>
          <a:p>
            <a:pPr>
              <a:lnSpc>
                <a:spcPct val="150000"/>
              </a:lnSpc>
              <a:spcBef>
                <a:spcPct val="0"/>
              </a:spcBef>
              <a:buFontTx/>
              <a:buNone/>
            </a:pPr>
            <a:endParaRPr lang="en-AU" altLang="en-US" sz="3200" dirty="0" smtClean="0"/>
          </a:p>
          <a:p>
            <a:pPr marL="457200" indent="-457200">
              <a:lnSpc>
                <a:spcPct val="150000"/>
              </a:lnSpc>
              <a:buFont typeface="Arial" panose="020B0604020202020204" pitchFamily="34" charset="0"/>
              <a:buChar char="•"/>
            </a:pPr>
            <a:r>
              <a:rPr lang="en-AU" altLang="en-US" sz="3200" dirty="0"/>
              <a:t>Block 1 – Core Studies</a:t>
            </a:r>
          </a:p>
          <a:p>
            <a:pPr marL="457200" indent="-457200">
              <a:lnSpc>
                <a:spcPct val="150000"/>
              </a:lnSpc>
              <a:buFont typeface="Arial" panose="020B0604020202020204" pitchFamily="34" charset="0"/>
              <a:buChar char="•"/>
            </a:pPr>
            <a:r>
              <a:rPr lang="en-AU" altLang="en-US" sz="3200" dirty="0"/>
              <a:t>Block 2 – Electives</a:t>
            </a:r>
          </a:p>
          <a:p>
            <a:pPr>
              <a:lnSpc>
                <a:spcPct val="150000"/>
              </a:lnSpc>
            </a:pPr>
            <a:endParaRPr lang="en-AU" sz="3200" dirty="0"/>
          </a:p>
        </p:txBody>
      </p:sp>
    </p:spTree>
    <p:extLst>
      <p:ext uri="{BB962C8B-B14F-4D97-AF65-F5344CB8AC3E}">
        <p14:creationId xmlns:p14="http://schemas.microsoft.com/office/powerpoint/2010/main" val="40758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Core Studies</a:t>
            </a:r>
            <a:endParaRPr lang="en-AU" sz="3600" dirty="0">
              <a:solidFill>
                <a:srgbClr val="005596"/>
              </a:solidFill>
            </a:endParaRPr>
          </a:p>
        </p:txBody>
      </p:sp>
      <p:sp>
        <p:nvSpPr>
          <p:cNvPr id="3" name="TextBox 2"/>
          <p:cNvSpPr txBox="1"/>
          <p:nvPr/>
        </p:nvSpPr>
        <p:spPr>
          <a:xfrm>
            <a:off x="947057" y="1359421"/>
            <a:ext cx="7701643" cy="4433073"/>
          </a:xfrm>
          <a:prstGeom prst="rect">
            <a:avLst/>
          </a:prstGeom>
          <a:noFill/>
        </p:spPr>
        <p:txBody>
          <a:bodyPr wrap="square" rtlCol="0">
            <a:spAutoFit/>
          </a:bodyPr>
          <a:lstStyle/>
          <a:p>
            <a:pPr>
              <a:lnSpc>
                <a:spcPct val="150000"/>
              </a:lnSpc>
              <a:spcBef>
                <a:spcPct val="0"/>
              </a:spcBef>
              <a:buFontTx/>
              <a:buNone/>
            </a:pPr>
            <a:endParaRPr lang="en-AU" altLang="en-US" sz="3200" dirty="0" smtClean="0"/>
          </a:p>
          <a:p>
            <a:pPr marL="457200" indent="-457200">
              <a:buFont typeface="Arial" panose="020B0604020202020204" pitchFamily="34" charset="0"/>
              <a:buChar char="•"/>
            </a:pPr>
            <a:r>
              <a:rPr lang="en-AU" altLang="en-US" sz="3200" dirty="0" smtClean="0"/>
              <a:t>Religious </a:t>
            </a:r>
            <a:r>
              <a:rPr lang="en-AU" altLang="en-US" sz="3200" dirty="0"/>
              <a:t>Education				</a:t>
            </a:r>
          </a:p>
          <a:p>
            <a:pPr marL="457200" indent="-457200">
              <a:buFont typeface="Arial" panose="020B0604020202020204" pitchFamily="34" charset="0"/>
              <a:buChar char="•"/>
            </a:pPr>
            <a:r>
              <a:rPr lang="en-AU" altLang="en-US" sz="3200" dirty="0"/>
              <a:t>English</a:t>
            </a:r>
          </a:p>
          <a:p>
            <a:pPr marL="457200" indent="-457200">
              <a:buFont typeface="Arial" panose="020B0604020202020204" pitchFamily="34" charset="0"/>
              <a:buChar char="•"/>
            </a:pPr>
            <a:r>
              <a:rPr lang="en-AU" altLang="en-US" sz="3200" dirty="0"/>
              <a:t>Mathematics </a:t>
            </a:r>
          </a:p>
          <a:p>
            <a:pPr marL="457200" indent="-457200">
              <a:buFont typeface="Arial" panose="020B0604020202020204" pitchFamily="34" charset="0"/>
              <a:buChar char="•"/>
            </a:pPr>
            <a:r>
              <a:rPr lang="en-AU" altLang="en-US" sz="3200" dirty="0"/>
              <a:t>Science (minimum 1 semester)</a:t>
            </a:r>
          </a:p>
          <a:p>
            <a:pPr marL="457200" indent="-457200">
              <a:buFont typeface="Arial" panose="020B0604020202020204" pitchFamily="34" charset="0"/>
              <a:buChar char="•"/>
            </a:pPr>
            <a:r>
              <a:rPr lang="en-AU" altLang="en-US" sz="3200" dirty="0"/>
              <a:t>Humanities</a:t>
            </a:r>
          </a:p>
          <a:p>
            <a:pPr marL="457200" indent="-457200">
              <a:buFont typeface="Arial" panose="020B0604020202020204" pitchFamily="34" charset="0"/>
              <a:buChar char="•"/>
            </a:pPr>
            <a:r>
              <a:rPr lang="en-AU" altLang="en-US" sz="3200" dirty="0"/>
              <a:t>Strive</a:t>
            </a:r>
          </a:p>
          <a:p>
            <a:pPr>
              <a:lnSpc>
                <a:spcPct val="150000"/>
              </a:lnSpc>
            </a:pPr>
            <a:endParaRPr lang="en-AU"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2229" y="3575958"/>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81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0849" y="281135"/>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Strive</a:t>
            </a:r>
            <a:endParaRPr lang="en-AU" sz="3600" dirty="0">
              <a:solidFill>
                <a:srgbClr val="005596"/>
              </a:solidFill>
            </a:endParaRPr>
          </a:p>
        </p:txBody>
      </p:sp>
      <p:sp>
        <p:nvSpPr>
          <p:cNvPr id="3" name="TextBox 2"/>
          <p:cNvSpPr txBox="1"/>
          <p:nvPr/>
        </p:nvSpPr>
        <p:spPr>
          <a:xfrm>
            <a:off x="1518556" y="-312904"/>
            <a:ext cx="9192985" cy="4524315"/>
          </a:xfrm>
          <a:prstGeom prst="rect">
            <a:avLst/>
          </a:prstGeom>
          <a:noFill/>
        </p:spPr>
        <p:txBody>
          <a:bodyPr wrap="square" rtlCol="0">
            <a:spAutoFit/>
          </a:bodyPr>
          <a:lstStyle/>
          <a:p>
            <a:pPr>
              <a:lnSpc>
                <a:spcPct val="150000"/>
              </a:lnSpc>
              <a:spcBef>
                <a:spcPct val="0"/>
              </a:spcBef>
              <a:buFontTx/>
              <a:buNone/>
            </a:pPr>
            <a:endParaRPr lang="en-AU" altLang="en-US" sz="3200" dirty="0" smtClean="0"/>
          </a:p>
          <a:p>
            <a:pPr>
              <a:lnSpc>
                <a:spcPct val="150000"/>
              </a:lnSpc>
            </a:pPr>
            <a:r>
              <a:rPr lang="en-AU" altLang="en-US" sz="3200" dirty="0"/>
              <a:t>			</a:t>
            </a:r>
          </a:p>
          <a:p>
            <a:pPr algn="ctr">
              <a:lnSpc>
                <a:spcPct val="150000"/>
              </a:lnSpc>
            </a:pPr>
            <a:r>
              <a:rPr lang="en-AU" altLang="en-US" sz="3200" b="1" dirty="0"/>
              <a:t>All girls need to maintain a balance between</a:t>
            </a:r>
          </a:p>
          <a:p>
            <a:pPr algn="ctr">
              <a:lnSpc>
                <a:spcPct val="150000"/>
              </a:lnSpc>
            </a:pPr>
            <a:r>
              <a:rPr lang="en-AU" altLang="en-US" sz="3200" b="1" dirty="0"/>
              <a:t>academic study, Career planning and physical health/mental </a:t>
            </a:r>
            <a:r>
              <a:rPr lang="en-AU" altLang="en-US" sz="3200" b="1" dirty="0" smtClean="0"/>
              <a:t>health</a:t>
            </a:r>
            <a:endParaRPr lang="en-AU" altLang="en-US" sz="3200" b="1" dirty="0"/>
          </a:p>
          <a:p>
            <a:pPr>
              <a:lnSpc>
                <a:spcPct val="150000"/>
              </a:lnSpc>
            </a:pPr>
            <a:endParaRPr lang="en-AU" sz="32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946" y="3742192"/>
            <a:ext cx="54022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38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496" y="3131231"/>
            <a:ext cx="210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90849" y="161392"/>
            <a:ext cx="6052457" cy="923330"/>
          </a:xfrm>
          <a:prstGeom prst="rect">
            <a:avLst/>
          </a:prstGeom>
          <a:noFill/>
        </p:spPr>
        <p:txBody>
          <a:bodyPr wrap="square" rtlCol="0">
            <a:spAutoFit/>
          </a:bodyPr>
          <a:lstStyle/>
          <a:p>
            <a:pPr algn="ctr">
              <a:lnSpc>
                <a:spcPct val="150000"/>
              </a:lnSpc>
            </a:pPr>
            <a:r>
              <a:rPr lang="en-AU" sz="3600" dirty="0" smtClean="0">
                <a:solidFill>
                  <a:srgbClr val="005596"/>
                </a:solidFill>
                <a:cs typeface="Tahoma" panose="020B0604030504040204" pitchFamily="34" charset="0"/>
              </a:rPr>
              <a:t>English</a:t>
            </a:r>
            <a:endParaRPr lang="en-AU" sz="3600" dirty="0">
              <a:solidFill>
                <a:srgbClr val="005596"/>
              </a:solidFill>
            </a:endParaRPr>
          </a:p>
        </p:txBody>
      </p:sp>
      <p:sp>
        <p:nvSpPr>
          <p:cNvPr id="5" name="TextBox 4"/>
          <p:cNvSpPr txBox="1"/>
          <p:nvPr/>
        </p:nvSpPr>
        <p:spPr>
          <a:xfrm>
            <a:off x="1420584" y="-390998"/>
            <a:ext cx="9192985" cy="5171737"/>
          </a:xfrm>
          <a:prstGeom prst="rect">
            <a:avLst/>
          </a:prstGeom>
          <a:noFill/>
        </p:spPr>
        <p:txBody>
          <a:bodyPr wrap="square" rtlCol="0">
            <a:spAutoFit/>
          </a:bodyPr>
          <a:lstStyle/>
          <a:p>
            <a:pPr>
              <a:lnSpc>
                <a:spcPct val="150000"/>
              </a:lnSpc>
              <a:spcBef>
                <a:spcPct val="0"/>
              </a:spcBef>
              <a:buFontTx/>
              <a:buNone/>
            </a:pPr>
            <a:endParaRPr lang="en-AU" altLang="en-US" sz="3200" dirty="0" smtClean="0"/>
          </a:p>
          <a:p>
            <a:pPr>
              <a:lnSpc>
                <a:spcPct val="150000"/>
              </a:lnSpc>
            </a:pPr>
            <a:r>
              <a:rPr lang="en-AU" altLang="en-US" sz="3200" dirty="0"/>
              <a:t>			</a:t>
            </a:r>
          </a:p>
          <a:p>
            <a:pPr marL="457200" indent="-457200">
              <a:lnSpc>
                <a:spcPct val="150000"/>
              </a:lnSpc>
              <a:buFont typeface="Arial" panose="020B0604020202020204" pitchFamily="34" charset="0"/>
              <a:buChar char="•"/>
            </a:pPr>
            <a:r>
              <a:rPr lang="en-AU" altLang="en-US" sz="3200" dirty="0"/>
              <a:t>All girls will complete Year 10 English for the whole year.</a:t>
            </a:r>
          </a:p>
          <a:p>
            <a:pPr marL="457200" indent="-457200">
              <a:lnSpc>
                <a:spcPct val="150000"/>
              </a:lnSpc>
              <a:buFont typeface="Arial" panose="020B0604020202020204" pitchFamily="34" charset="0"/>
              <a:buChar char="•"/>
            </a:pPr>
            <a:r>
              <a:rPr lang="en-AU" altLang="en-US" sz="3200" dirty="0"/>
              <a:t>They can choose to try English Literature or English Language as an Elective if they wish.</a:t>
            </a:r>
          </a:p>
          <a:p>
            <a:pPr>
              <a:lnSpc>
                <a:spcPct val="150000"/>
              </a:lnSpc>
            </a:pPr>
            <a:endParaRPr lang="en-AU" sz="32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4193268"/>
            <a:ext cx="3143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62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9772" y="326571"/>
            <a:ext cx="6052457" cy="646331"/>
          </a:xfrm>
          <a:prstGeom prst="rect">
            <a:avLst/>
          </a:prstGeom>
          <a:noFill/>
        </p:spPr>
        <p:txBody>
          <a:bodyPr wrap="square" rtlCol="0">
            <a:spAutoFit/>
          </a:bodyPr>
          <a:lstStyle/>
          <a:p>
            <a:pPr algn="ctr"/>
            <a:r>
              <a:rPr lang="en-AU" sz="3600" dirty="0" smtClean="0">
                <a:solidFill>
                  <a:srgbClr val="005596"/>
                </a:solidFill>
                <a:cs typeface="Tahoma" panose="020B0604030504040204" pitchFamily="34" charset="0"/>
              </a:rPr>
              <a:t>English Flowchart</a:t>
            </a:r>
            <a:endParaRPr lang="en-AU" sz="3600" dirty="0">
              <a:solidFill>
                <a:srgbClr val="005596"/>
              </a:solidFill>
            </a:endParaRP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32113" y="972902"/>
            <a:ext cx="6327775" cy="4525963"/>
          </a:xfrm>
          <a:prstGeom prst="rect">
            <a:avLst/>
          </a:prstGeom>
        </p:spPr>
      </p:pic>
    </p:spTree>
    <p:extLst>
      <p:ext uri="{BB962C8B-B14F-4D97-AF65-F5344CB8AC3E}">
        <p14:creationId xmlns:p14="http://schemas.microsoft.com/office/powerpoint/2010/main" val="46923781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0549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755</Words>
  <Application>Microsoft Office PowerPoint</Application>
  <PresentationFormat>Widescreen</PresentationFormat>
  <Paragraphs>247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Bold</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 SALIMPOUR</dc:creator>
  <cp:lastModifiedBy>Sophea Manzl</cp:lastModifiedBy>
  <cp:revision>19</cp:revision>
  <dcterms:created xsi:type="dcterms:W3CDTF">2016-12-04T07:42:50Z</dcterms:created>
  <dcterms:modified xsi:type="dcterms:W3CDTF">2017-07-20T04:49:25Z</dcterms:modified>
</cp:coreProperties>
</file>